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40233600" cy="38404800"/>
  <p:notesSz cx="6858000" cy="9144000"/>
  <p:defaultTextStyle>
    <a:defPPr>
      <a:defRPr lang="en-US"/>
    </a:defPPr>
    <a:lvl1pPr marL="0" algn="l" defTabSz="3774643" rtl="0" eaLnBrk="1" latinLnBrk="0" hangingPunct="1">
      <a:defRPr sz="7430" kern="1200">
        <a:solidFill>
          <a:schemeClr val="tx1"/>
        </a:solidFill>
        <a:latin typeface="+mn-lt"/>
        <a:ea typeface="+mn-ea"/>
        <a:cs typeface="+mn-cs"/>
      </a:defRPr>
    </a:lvl1pPr>
    <a:lvl2pPr marL="1887322" algn="l" defTabSz="3774643" rtl="0" eaLnBrk="1" latinLnBrk="0" hangingPunct="1">
      <a:defRPr sz="7430" kern="1200">
        <a:solidFill>
          <a:schemeClr val="tx1"/>
        </a:solidFill>
        <a:latin typeface="+mn-lt"/>
        <a:ea typeface="+mn-ea"/>
        <a:cs typeface="+mn-cs"/>
      </a:defRPr>
    </a:lvl2pPr>
    <a:lvl3pPr marL="3774643" algn="l" defTabSz="3774643" rtl="0" eaLnBrk="1" latinLnBrk="0" hangingPunct="1">
      <a:defRPr sz="7430" kern="1200">
        <a:solidFill>
          <a:schemeClr val="tx1"/>
        </a:solidFill>
        <a:latin typeface="+mn-lt"/>
        <a:ea typeface="+mn-ea"/>
        <a:cs typeface="+mn-cs"/>
      </a:defRPr>
    </a:lvl3pPr>
    <a:lvl4pPr marL="5661965" algn="l" defTabSz="3774643" rtl="0" eaLnBrk="1" latinLnBrk="0" hangingPunct="1">
      <a:defRPr sz="7430" kern="1200">
        <a:solidFill>
          <a:schemeClr val="tx1"/>
        </a:solidFill>
        <a:latin typeface="+mn-lt"/>
        <a:ea typeface="+mn-ea"/>
        <a:cs typeface="+mn-cs"/>
      </a:defRPr>
    </a:lvl4pPr>
    <a:lvl5pPr marL="7549286" algn="l" defTabSz="3774643" rtl="0" eaLnBrk="1" latinLnBrk="0" hangingPunct="1">
      <a:defRPr sz="7430" kern="1200">
        <a:solidFill>
          <a:schemeClr val="tx1"/>
        </a:solidFill>
        <a:latin typeface="+mn-lt"/>
        <a:ea typeface="+mn-ea"/>
        <a:cs typeface="+mn-cs"/>
      </a:defRPr>
    </a:lvl5pPr>
    <a:lvl6pPr marL="9436608" algn="l" defTabSz="3774643" rtl="0" eaLnBrk="1" latinLnBrk="0" hangingPunct="1">
      <a:defRPr sz="7430" kern="1200">
        <a:solidFill>
          <a:schemeClr val="tx1"/>
        </a:solidFill>
        <a:latin typeface="+mn-lt"/>
        <a:ea typeface="+mn-ea"/>
        <a:cs typeface="+mn-cs"/>
      </a:defRPr>
    </a:lvl6pPr>
    <a:lvl7pPr marL="11323930" algn="l" defTabSz="3774643" rtl="0" eaLnBrk="1" latinLnBrk="0" hangingPunct="1">
      <a:defRPr sz="7430" kern="1200">
        <a:solidFill>
          <a:schemeClr val="tx1"/>
        </a:solidFill>
        <a:latin typeface="+mn-lt"/>
        <a:ea typeface="+mn-ea"/>
        <a:cs typeface="+mn-cs"/>
      </a:defRPr>
    </a:lvl7pPr>
    <a:lvl8pPr marL="13211251" algn="l" defTabSz="3774643" rtl="0" eaLnBrk="1" latinLnBrk="0" hangingPunct="1">
      <a:defRPr sz="7430" kern="1200">
        <a:solidFill>
          <a:schemeClr val="tx1"/>
        </a:solidFill>
        <a:latin typeface="+mn-lt"/>
        <a:ea typeface="+mn-ea"/>
        <a:cs typeface="+mn-cs"/>
      </a:defRPr>
    </a:lvl8pPr>
    <a:lvl9pPr marL="15098573" algn="l" defTabSz="3774643" rtl="0" eaLnBrk="1" latinLnBrk="0" hangingPunct="1">
      <a:defRPr sz="743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5854"/>
    <p:restoredTop sz="96087"/>
  </p:normalViewPr>
  <p:slideViewPr>
    <p:cSldViewPr snapToGrid="0" snapToObjects="1">
      <p:cViewPr varScale="1">
        <p:scale>
          <a:sx n="21" d="100"/>
          <a:sy n="21" d="100"/>
        </p:scale>
        <p:origin x="2696" y="2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6285233"/>
            <a:ext cx="34198560" cy="1337056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20171413"/>
            <a:ext cx="30175200" cy="9272267"/>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C54051-39C1-E24E-82A4-52B47C789715}"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2634531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54051-39C1-E24E-82A4-52B47C789715}"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179657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2044700"/>
            <a:ext cx="867537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2044700"/>
            <a:ext cx="2552319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54051-39C1-E24E-82A4-52B47C789715}"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260974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54051-39C1-E24E-82A4-52B47C789715}"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166795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9574541"/>
            <a:ext cx="34701480" cy="15975327"/>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5701001"/>
            <a:ext cx="34701480" cy="8401047"/>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C54051-39C1-E24E-82A4-52B47C789715}"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175972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10223500"/>
            <a:ext cx="1709928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10223500"/>
            <a:ext cx="1709928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C54051-39C1-E24E-82A4-52B47C789715}"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340299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2044708"/>
            <a:ext cx="3470148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9414513"/>
            <a:ext cx="17020696" cy="461390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4028420"/>
            <a:ext cx="17020696"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9414513"/>
            <a:ext cx="17104520" cy="4613907"/>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4028420"/>
            <a:ext cx="1710452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C54051-39C1-E24E-82A4-52B47C789715}" type="datetimeFigureOut">
              <a:rPr lang="en-US" smtClean="0"/>
              <a:t>4/17/20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48237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54051-39C1-E24E-82A4-52B47C789715}" type="datetimeFigureOut">
              <a:rPr lang="en-US" smtClean="0"/>
              <a:t>4/17/20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67599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54051-39C1-E24E-82A4-52B47C789715}" type="datetimeFigureOut">
              <a:rPr lang="en-US" smtClean="0"/>
              <a:t>4/17/20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121998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560320"/>
            <a:ext cx="12976383" cy="896112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5529588"/>
            <a:ext cx="20368260" cy="272923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11521440"/>
            <a:ext cx="12976383" cy="21344893"/>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6DC54051-39C1-E24E-82A4-52B47C789715}"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413542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560320"/>
            <a:ext cx="12976383" cy="896112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5529588"/>
            <a:ext cx="20368260" cy="272923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11521440"/>
            <a:ext cx="12976383" cy="21344893"/>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6DC54051-39C1-E24E-82A4-52B47C789715}"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4C7580-6DE5-D640-8145-C0CDC40FDFDD}" type="slidenum">
              <a:rPr lang="en-US" smtClean="0"/>
              <a:t>‹#›</a:t>
            </a:fld>
            <a:endParaRPr lang="en-US"/>
          </a:p>
        </p:txBody>
      </p:sp>
    </p:spTree>
    <p:extLst>
      <p:ext uri="{BB962C8B-B14F-4D97-AF65-F5344CB8AC3E}">
        <p14:creationId xmlns:p14="http://schemas.microsoft.com/office/powerpoint/2010/main" val="3024747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2044708"/>
            <a:ext cx="3470148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10223500"/>
            <a:ext cx="3470148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5595568"/>
            <a:ext cx="9052560" cy="2044700"/>
          </a:xfrm>
          <a:prstGeom prst="rect">
            <a:avLst/>
          </a:prstGeom>
        </p:spPr>
        <p:txBody>
          <a:bodyPr vert="horz" lIns="91440" tIns="45720" rIns="91440" bIns="45720" rtlCol="0" anchor="ctr"/>
          <a:lstStyle>
            <a:lvl1pPr algn="l">
              <a:defRPr sz="5280">
                <a:solidFill>
                  <a:schemeClr val="tx1">
                    <a:tint val="75000"/>
                  </a:schemeClr>
                </a:solidFill>
              </a:defRPr>
            </a:lvl1pPr>
          </a:lstStyle>
          <a:p>
            <a:fld id="{6DC54051-39C1-E24E-82A4-52B47C789715}" type="datetimeFigureOut">
              <a:rPr lang="en-US" smtClean="0"/>
              <a:t>4/17/20</a:t>
            </a:fld>
            <a:endParaRPr lang="en-US"/>
          </a:p>
        </p:txBody>
      </p:sp>
      <p:sp>
        <p:nvSpPr>
          <p:cNvPr id="5" name="Footer Placeholder 4"/>
          <p:cNvSpPr>
            <a:spLocks noGrp="1"/>
          </p:cNvSpPr>
          <p:nvPr>
            <p:ph type="ftr" sz="quarter" idx="3"/>
          </p:nvPr>
        </p:nvSpPr>
        <p:spPr>
          <a:xfrm>
            <a:off x="13327380" y="35595568"/>
            <a:ext cx="13578840" cy="20447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5595568"/>
            <a:ext cx="9052560" cy="2044700"/>
          </a:xfrm>
          <a:prstGeom prst="rect">
            <a:avLst/>
          </a:prstGeom>
        </p:spPr>
        <p:txBody>
          <a:bodyPr vert="horz" lIns="91440" tIns="45720" rIns="91440" bIns="45720" rtlCol="0" anchor="ctr"/>
          <a:lstStyle>
            <a:lvl1pPr algn="r">
              <a:defRPr sz="5280">
                <a:solidFill>
                  <a:schemeClr val="tx1">
                    <a:tint val="75000"/>
                  </a:schemeClr>
                </a:solidFill>
              </a:defRPr>
            </a:lvl1pPr>
          </a:lstStyle>
          <a:p>
            <a:fld id="{3A4C7580-6DE5-D640-8145-C0CDC40FDFDD}" type="slidenum">
              <a:rPr lang="en-US" smtClean="0"/>
              <a:t>‹#›</a:t>
            </a:fld>
            <a:endParaRPr lang="en-US"/>
          </a:p>
        </p:txBody>
      </p:sp>
    </p:spTree>
    <p:extLst>
      <p:ext uri="{BB962C8B-B14F-4D97-AF65-F5344CB8AC3E}">
        <p14:creationId xmlns:p14="http://schemas.microsoft.com/office/powerpoint/2010/main" val="235719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0.png"/><Relationship Id="rId18" Type="http://schemas.openxmlformats.org/officeDocument/2006/relationships/image" Target="../media/image15.tif"/><Relationship Id="rId26" Type="http://schemas.openxmlformats.org/officeDocument/2006/relationships/image" Target="../media/image22.tif"/><Relationship Id="rId3" Type="http://schemas.openxmlformats.org/officeDocument/2006/relationships/slideLayout" Target="../slideLayouts/slideLayout1.xml"/><Relationship Id="rId21" Type="http://schemas.openxmlformats.org/officeDocument/2006/relationships/image" Target="../media/image18.tif"/><Relationship Id="rId7" Type="http://schemas.openxmlformats.org/officeDocument/2006/relationships/image" Target="../media/image4.emf"/><Relationship Id="rId12" Type="http://schemas.openxmlformats.org/officeDocument/2006/relationships/image" Target="../media/image9.png"/><Relationship Id="rId17" Type="http://schemas.openxmlformats.org/officeDocument/2006/relationships/image" Target="../media/image14.tif"/><Relationship Id="rId25" Type="http://schemas.openxmlformats.org/officeDocument/2006/relationships/image" Target="../media/image21.tif"/><Relationship Id="rId2" Type="http://schemas.openxmlformats.org/officeDocument/2006/relationships/audio" Target="../media/media1.m4a"/><Relationship Id="rId16" Type="http://schemas.openxmlformats.org/officeDocument/2006/relationships/image" Target="../media/image13.tif"/><Relationship Id="rId20" Type="http://schemas.openxmlformats.org/officeDocument/2006/relationships/image" Target="../media/image17.tiff"/><Relationship Id="rId29" Type="http://schemas.openxmlformats.org/officeDocument/2006/relationships/image" Target="../media/image25.emf"/><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emf"/><Relationship Id="rId24" Type="http://schemas.microsoft.com/office/2007/relationships/hdphoto" Target="../media/hdphoto1.wdp"/><Relationship Id="rId5" Type="http://schemas.openxmlformats.org/officeDocument/2006/relationships/image" Target="../media/image2.emf"/><Relationship Id="rId15" Type="http://schemas.openxmlformats.org/officeDocument/2006/relationships/image" Target="../media/image12.tiff"/><Relationship Id="rId23" Type="http://schemas.openxmlformats.org/officeDocument/2006/relationships/image" Target="../media/image20.png"/><Relationship Id="rId28" Type="http://schemas.openxmlformats.org/officeDocument/2006/relationships/image" Target="../media/image24.tiff"/><Relationship Id="rId10" Type="http://schemas.openxmlformats.org/officeDocument/2006/relationships/image" Target="../media/image7.png"/><Relationship Id="rId19" Type="http://schemas.openxmlformats.org/officeDocument/2006/relationships/image" Target="../media/image16.tiff"/><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tiff"/><Relationship Id="rId22" Type="http://schemas.openxmlformats.org/officeDocument/2006/relationships/image" Target="../media/image19.jpg"/><Relationship Id="rId27" Type="http://schemas.openxmlformats.org/officeDocument/2006/relationships/image" Target="../media/image23.tif"/><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D593093-8E11-2B4A-9141-6DC6DAC119A1}"/>
              </a:ext>
            </a:extLst>
          </p:cNvPr>
          <p:cNvSpPr txBox="1"/>
          <p:nvPr/>
        </p:nvSpPr>
        <p:spPr>
          <a:xfrm>
            <a:off x="132819" y="29756053"/>
            <a:ext cx="12563945" cy="1785104"/>
          </a:xfrm>
          <a:prstGeom prst="rect">
            <a:avLst/>
          </a:prstGeom>
          <a:noFill/>
        </p:spPr>
        <p:txBody>
          <a:bodyPr wrap="square" rtlCol="0">
            <a:spAutoFit/>
          </a:bodyPr>
          <a:lstStyle/>
          <a:p>
            <a:pPr algn="ctr"/>
            <a:r>
              <a:rPr lang="en-US" sz="5500" b="1" dirty="0">
                <a:latin typeface="Arial" panose="020B0604020202020204" pitchFamily="34" charset="0"/>
                <a:cs typeface="Arial" panose="020B0604020202020204" pitchFamily="34" charset="0"/>
              </a:rPr>
              <a:t>What factors enhance post </a:t>
            </a:r>
            <a:r>
              <a:rPr lang="en-US" sz="5500" b="1" dirty="0" err="1">
                <a:latin typeface="Arial" panose="020B0604020202020204" pitchFamily="34" charset="0"/>
                <a:cs typeface="Arial" panose="020B0604020202020204" pitchFamily="34" charset="0"/>
              </a:rPr>
              <a:t>dauer</a:t>
            </a:r>
            <a:r>
              <a:rPr lang="en-US" sz="5500" b="1" dirty="0">
                <a:latin typeface="Arial" panose="020B0604020202020204" pitchFamily="34" charset="0"/>
                <a:cs typeface="Arial" panose="020B0604020202020204" pitchFamily="34" charset="0"/>
              </a:rPr>
              <a:t> microRNA activity?  </a:t>
            </a:r>
          </a:p>
        </p:txBody>
      </p:sp>
      <p:sp>
        <p:nvSpPr>
          <p:cNvPr id="5" name="TextBox 4">
            <a:extLst>
              <a:ext uri="{FF2B5EF4-FFF2-40B4-BE49-F238E27FC236}">
                <a16:creationId xmlns:a16="http://schemas.microsoft.com/office/drawing/2014/main" id="{1413745E-7280-CE46-A469-87FC6388ACD5}"/>
              </a:ext>
            </a:extLst>
          </p:cNvPr>
          <p:cNvSpPr txBox="1"/>
          <p:nvPr/>
        </p:nvSpPr>
        <p:spPr>
          <a:xfrm>
            <a:off x="114987" y="13427519"/>
            <a:ext cx="12618720" cy="3108543"/>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1: Seam cell development occurs normally after </a:t>
            </a:r>
            <a:r>
              <a:rPr lang="en-US" sz="2800" b="1" dirty="0" err="1">
                <a:latin typeface="Arial" panose="020B0604020202020204" pitchFamily="34" charset="0"/>
                <a:cs typeface="Arial" panose="020B0604020202020204" pitchFamily="34" charset="0"/>
              </a:rPr>
              <a:t>dauer</a:t>
            </a:r>
            <a:r>
              <a:rPr lang="en-US" sz="2800" b="1" dirty="0">
                <a:latin typeface="Arial" panose="020B0604020202020204" pitchFamily="34" charset="0"/>
                <a:cs typeface="Arial" panose="020B0604020202020204" pitchFamily="34" charset="0"/>
              </a:rPr>
              <a:t> diapause. </a:t>
            </a:r>
            <a:r>
              <a:rPr lang="en-US" sz="2800" dirty="0">
                <a:latin typeface="Arial" panose="020B0604020202020204" pitchFamily="34" charset="0"/>
                <a:cs typeface="Arial" panose="020B0604020202020204" pitchFamily="34" charset="0"/>
              </a:rPr>
              <a:t>Dauer is a developmental arrest occurring after the second larval molt in response to adverse environments. The pattern and sequence of lateral hypodermal seam cell divisions occurs identically in continuously developing and 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worms. At adulthood, seam cells differentiate and express adult-specific characteristics. Heterochronic genes specify larval vs. adult cell fate (1,2). </a:t>
            </a:r>
            <a:endParaRPr lang="en-US" sz="2800" i="1" dirty="0">
              <a:latin typeface="Arial" panose="020B0604020202020204" pitchFamily="34" charset="0"/>
              <a:cs typeface="Arial" panose="020B0604020202020204" pitchFamily="34" charset="0"/>
            </a:endParaRPr>
          </a:p>
        </p:txBody>
      </p:sp>
      <p:sp>
        <p:nvSpPr>
          <p:cNvPr id="6" name="Rectangle 6">
            <a:extLst>
              <a:ext uri="{FF2B5EF4-FFF2-40B4-BE49-F238E27FC236}">
                <a16:creationId xmlns:a16="http://schemas.microsoft.com/office/drawing/2014/main" id="{2065EB65-4826-6F4C-821E-F511257C32B8}"/>
              </a:ext>
            </a:extLst>
          </p:cNvPr>
          <p:cNvSpPr>
            <a:spLocks noChangeArrowheads="1"/>
          </p:cNvSpPr>
          <p:nvPr/>
        </p:nvSpPr>
        <p:spPr bwMode="auto">
          <a:xfrm>
            <a:off x="0" y="0"/>
            <a:ext cx="40233600" cy="3244072"/>
          </a:xfrm>
          <a:prstGeom prst="rect">
            <a:avLst/>
          </a:prstGeom>
          <a:solidFill>
            <a:srgbClr val="1482A5"/>
          </a:solidFill>
          <a:ln w="9525">
            <a:noFill/>
            <a:miter lim="800000"/>
          </a:ln>
          <a:effectLst/>
        </p:spPr>
        <p:txBody>
          <a:bodyPr lIns="153619" tIns="76810" rIns="153619" bIns="76810" anchor="ctr"/>
          <a:lstStyle>
            <a:defPPr>
              <a:defRPr kern="1200" smtId="4294967295"/>
            </a:defPPr>
          </a:lstStyle>
          <a:p>
            <a:pPr algn="ctr" defTabSz="5268630"/>
            <a:endParaRPr lang="en-US" sz="5376" dirty="0">
              <a:solidFill>
                <a:schemeClr val="bg1"/>
              </a:solidFill>
            </a:endParaRPr>
          </a:p>
        </p:txBody>
      </p:sp>
      <p:sp>
        <p:nvSpPr>
          <p:cNvPr id="7" name="Text Placeholder 5">
            <a:extLst>
              <a:ext uri="{FF2B5EF4-FFF2-40B4-BE49-F238E27FC236}">
                <a16:creationId xmlns:a16="http://schemas.microsoft.com/office/drawing/2014/main" id="{A3AF2503-0943-8241-93C7-CFCAEF2314D2}"/>
              </a:ext>
            </a:extLst>
          </p:cNvPr>
          <p:cNvSpPr txBox="1"/>
          <p:nvPr/>
        </p:nvSpPr>
        <p:spPr>
          <a:xfrm>
            <a:off x="4790378" y="-24690"/>
            <a:ext cx="33047114" cy="2886308"/>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r>
              <a:rPr lang="en-US" sz="7200" b="1" dirty="0">
                <a:solidFill>
                  <a:schemeClr val="bg1"/>
                </a:solidFill>
                <a:latin typeface="Arial" panose="020B0604020202020204" pitchFamily="34" charset="0"/>
                <a:cs typeface="Arial" panose="020B0604020202020204" pitchFamily="34" charset="0"/>
              </a:rPr>
              <a:t>An RNAi screen to identify factors that enhance microRNA</a:t>
            </a:r>
          </a:p>
          <a:p>
            <a:pPr algn="ctr"/>
            <a:r>
              <a:rPr lang="en-US" sz="7200" b="1" dirty="0">
                <a:solidFill>
                  <a:schemeClr val="bg1"/>
                </a:solidFill>
                <a:latin typeface="Arial" panose="020B0604020202020204" pitchFamily="34" charset="0"/>
                <a:cs typeface="Arial" panose="020B0604020202020204" pitchFamily="34" charset="0"/>
              </a:rPr>
              <a:t> activity after </a:t>
            </a:r>
            <a:r>
              <a:rPr lang="en-US" sz="7200" b="1" dirty="0" err="1">
                <a:solidFill>
                  <a:schemeClr val="bg1"/>
                </a:solidFill>
                <a:latin typeface="Arial" panose="020B0604020202020204" pitchFamily="34" charset="0"/>
                <a:cs typeface="Arial" panose="020B0604020202020204" pitchFamily="34" charset="0"/>
              </a:rPr>
              <a:t>dauer</a:t>
            </a:r>
            <a:r>
              <a:rPr lang="en-US" sz="7200" b="1" dirty="0">
                <a:solidFill>
                  <a:schemeClr val="bg1"/>
                </a:solidFill>
                <a:latin typeface="Arial" panose="020B0604020202020204" pitchFamily="34" charset="0"/>
                <a:cs typeface="Arial" panose="020B0604020202020204" pitchFamily="34" charset="0"/>
              </a:rPr>
              <a:t> </a:t>
            </a:r>
            <a:endParaRPr lang="en-US" sz="7200" dirty="0">
              <a:solidFill>
                <a:schemeClr val="bg1"/>
              </a:solidFill>
              <a:latin typeface="Arial" panose="020B0604020202020204" pitchFamily="34" charset="0"/>
              <a:cs typeface="Arial" panose="020B0604020202020204" pitchFamily="34" charset="0"/>
            </a:endParaRPr>
          </a:p>
        </p:txBody>
      </p:sp>
      <p:sp>
        <p:nvSpPr>
          <p:cNvPr id="8" name="Text Placeholder 5">
            <a:extLst>
              <a:ext uri="{FF2B5EF4-FFF2-40B4-BE49-F238E27FC236}">
                <a16:creationId xmlns:a16="http://schemas.microsoft.com/office/drawing/2014/main" id="{5FB63A1C-7CB6-E341-BCF3-047B41C6987C}"/>
              </a:ext>
            </a:extLst>
          </p:cNvPr>
          <p:cNvSpPr txBox="1"/>
          <p:nvPr/>
        </p:nvSpPr>
        <p:spPr>
          <a:xfrm>
            <a:off x="980437" y="2372234"/>
            <a:ext cx="40965120" cy="1625060"/>
          </a:xfrm>
          <a:prstGeom prst="rect">
            <a:avLst/>
          </a:prstGeom>
        </p:spPr>
        <p:txBody>
          <a:bodyPr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4800" dirty="0" err="1">
                <a:solidFill>
                  <a:schemeClr val="bg1"/>
                </a:solidFill>
                <a:latin typeface="Arial" panose="020B0604020202020204" pitchFamily="34" charset="0"/>
                <a:cs typeface="Arial" panose="020B0604020202020204" pitchFamily="34" charset="0"/>
              </a:rPr>
              <a:t>Himal</a:t>
            </a:r>
            <a:r>
              <a:rPr lang="en-US" sz="4800" dirty="0">
                <a:solidFill>
                  <a:schemeClr val="bg1"/>
                </a:solidFill>
                <a:latin typeface="Arial" panose="020B0604020202020204" pitchFamily="34" charset="0"/>
                <a:cs typeface="Arial" panose="020B0604020202020204" pitchFamily="34" charset="0"/>
              </a:rPr>
              <a:t> Roka</a:t>
            </a:r>
            <a:r>
              <a:rPr lang="en-US" sz="4800" baseline="30000" dirty="0">
                <a:solidFill>
                  <a:schemeClr val="bg1"/>
                </a:solidFill>
                <a:latin typeface="Arial" panose="020B0604020202020204" pitchFamily="34" charset="0"/>
                <a:cs typeface="Arial" panose="020B0604020202020204" pitchFamily="34" charset="0"/>
              </a:rPr>
              <a:t>1</a:t>
            </a:r>
            <a:r>
              <a:rPr lang="en-US" sz="4800" dirty="0">
                <a:solidFill>
                  <a:schemeClr val="bg1"/>
                </a:solidFill>
                <a:latin typeface="Arial" panose="020B0604020202020204" pitchFamily="34" charset="0"/>
                <a:cs typeface="Arial" panose="020B0604020202020204" pitchFamily="34" charset="0"/>
              </a:rPr>
              <a:t> and </a:t>
            </a:r>
            <a:r>
              <a:rPr lang="en-US" sz="4800" dirty="0" err="1">
                <a:solidFill>
                  <a:schemeClr val="bg1"/>
                </a:solidFill>
                <a:latin typeface="Arial" panose="020B0604020202020204" pitchFamily="34" charset="0"/>
                <a:cs typeface="Arial" panose="020B0604020202020204" pitchFamily="34" charset="0"/>
              </a:rPr>
              <a:t>Xantha</a:t>
            </a:r>
            <a:r>
              <a:rPr lang="en-US" sz="4800" dirty="0">
                <a:solidFill>
                  <a:schemeClr val="bg1"/>
                </a:solidFill>
                <a:latin typeface="Arial" panose="020B0604020202020204" pitchFamily="34" charset="0"/>
                <a:cs typeface="Arial" panose="020B0604020202020204" pitchFamily="34" charset="0"/>
              </a:rPr>
              <a:t> Karp</a:t>
            </a:r>
            <a:r>
              <a:rPr lang="en-US" sz="4800" baseline="30000" dirty="0">
                <a:solidFill>
                  <a:schemeClr val="bg1"/>
                </a:solidFill>
                <a:latin typeface="Arial" panose="020B0604020202020204" pitchFamily="34" charset="0"/>
                <a:cs typeface="Arial" panose="020B0604020202020204" pitchFamily="34" charset="0"/>
              </a:rPr>
              <a:t>1,2</a:t>
            </a:r>
            <a:endParaRPr lang="en-US" sz="4800" dirty="0">
              <a:solidFill>
                <a:schemeClr val="bg1"/>
              </a:solidFill>
              <a:latin typeface="Arial" panose="020B0604020202020204" pitchFamily="34" charset="0"/>
              <a:cs typeface="Arial" panose="020B0604020202020204" pitchFamily="34" charset="0"/>
            </a:endParaRPr>
          </a:p>
          <a:p>
            <a:pPr algn="ctr">
              <a:defRPr/>
            </a:pPr>
            <a:endPar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10">
            <a:extLst>
              <a:ext uri="{FF2B5EF4-FFF2-40B4-BE49-F238E27FC236}">
                <a16:creationId xmlns:a16="http://schemas.microsoft.com/office/drawing/2014/main" id="{47CC138E-6999-3142-8BA4-39A624253859}"/>
              </a:ext>
            </a:extLst>
          </p:cNvPr>
          <p:cNvSpPr>
            <a:spLocks noChangeArrowheads="1"/>
          </p:cNvSpPr>
          <p:nvPr/>
        </p:nvSpPr>
        <p:spPr bwMode="auto">
          <a:xfrm>
            <a:off x="45720" y="6387605"/>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Introduction</a:t>
            </a:r>
          </a:p>
        </p:txBody>
      </p:sp>
      <p:sp>
        <p:nvSpPr>
          <p:cNvPr id="10" name="Rectangle 10">
            <a:extLst>
              <a:ext uri="{FF2B5EF4-FFF2-40B4-BE49-F238E27FC236}">
                <a16:creationId xmlns:a16="http://schemas.microsoft.com/office/drawing/2014/main" id="{53111E99-DB78-704B-B7F5-E2B4FA797311}"/>
              </a:ext>
            </a:extLst>
          </p:cNvPr>
          <p:cNvSpPr>
            <a:spLocks noChangeArrowheads="1"/>
          </p:cNvSpPr>
          <p:nvPr/>
        </p:nvSpPr>
        <p:spPr bwMode="auto">
          <a:xfrm>
            <a:off x="27282582" y="27220300"/>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References</a:t>
            </a:r>
          </a:p>
        </p:txBody>
      </p:sp>
      <p:sp>
        <p:nvSpPr>
          <p:cNvPr id="11" name="Rectangle 10">
            <a:extLst>
              <a:ext uri="{FF2B5EF4-FFF2-40B4-BE49-F238E27FC236}">
                <a16:creationId xmlns:a16="http://schemas.microsoft.com/office/drawing/2014/main" id="{43D30FC1-BEF3-DE46-A1AB-1F4B851607C0}"/>
              </a:ext>
            </a:extLst>
          </p:cNvPr>
          <p:cNvSpPr>
            <a:spLocks noChangeArrowheads="1"/>
          </p:cNvSpPr>
          <p:nvPr/>
        </p:nvSpPr>
        <p:spPr bwMode="auto">
          <a:xfrm>
            <a:off x="27282582" y="31953390"/>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Acknowledgements</a:t>
            </a:r>
          </a:p>
        </p:txBody>
      </p:sp>
      <p:pic>
        <p:nvPicPr>
          <p:cNvPr id="12" name="Picture 4" descr="https://www.oaklandchristian.com/image/counseling-office/Central_Michigan_University_Wordmark.png">
            <a:extLst>
              <a:ext uri="{FF2B5EF4-FFF2-40B4-BE49-F238E27FC236}">
                <a16:creationId xmlns:a16="http://schemas.microsoft.com/office/drawing/2014/main" id="{2F1DC49E-D227-D74B-87D6-E304BBED8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268" y="1109863"/>
            <a:ext cx="2983472" cy="1887048"/>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
        <p:nvSpPr>
          <p:cNvPr id="14" name="Rectangle 13">
            <a:extLst>
              <a:ext uri="{FF2B5EF4-FFF2-40B4-BE49-F238E27FC236}">
                <a16:creationId xmlns:a16="http://schemas.microsoft.com/office/drawing/2014/main" id="{34A89D6D-AC20-6D4E-A41E-6115397EE14B}"/>
              </a:ext>
            </a:extLst>
          </p:cNvPr>
          <p:cNvSpPr>
            <a:spLocks noChangeArrowheads="1"/>
          </p:cNvSpPr>
          <p:nvPr/>
        </p:nvSpPr>
        <p:spPr bwMode="auto">
          <a:xfrm>
            <a:off x="13705358" y="3241683"/>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RNAi Screen</a:t>
            </a:r>
          </a:p>
        </p:txBody>
      </p:sp>
      <p:sp>
        <p:nvSpPr>
          <p:cNvPr id="15" name="TextBox 14">
            <a:extLst>
              <a:ext uri="{FF2B5EF4-FFF2-40B4-BE49-F238E27FC236}">
                <a16:creationId xmlns:a16="http://schemas.microsoft.com/office/drawing/2014/main" id="{E6E59A06-3AF9-884C-A557-3A9460E1960A}"/>
              </a:ext>
            </a:extLst>
          </p:cNvPr>
          <p:cNvSpPr txBox="1"/>
          <p:nvPr/>
        </p:nvSpPr>
        <p:spPr>
          <a:xfrm>
            <a:off x="24003429" y="12160405"/>
            <a:ext cx="206899" cy="1339629"/>
          </a:xfrm>
          <a:prstGeom prst="rect">
            <a:avLst/>
          </a:prstGeom>
          <a:noFill/>
        </p:spPr>
        <p:txBody>
          <a:bodyPr wrap="square" rtlCol="0">
            <a:spAutoFit/>
          </a:bodyPr>
          <a:lstStyle/>
          <a:p>
            <a:endParaRPr lang="en-US" sz="8129" dirty="0"/>
          </a:p>
        </p:txBody>
      </p:sp>
      <p:sp>
        <p:nvSpPr>
          <p:cNvPr id="16" name="TextBox 15">
            <a:extLst>
              <a:ext uri="{FF2B5EF4-FFF2-40B4-BE49-F238E27FC236}">
                <a16:creationId xmlns:a16="http://schemas.microsoft.com/office/drawing/2014/main" id="{9F20788D-CC01-FC45-94B6-650FEE97E383}"/>
              </a:ext>
            </a:extLst>
          </p:cNvPr>
          <p:cNvSpPr txBox="1"/>
          <p:nvPr/>
        </p:nvSpPr>
        <p:spPr>
          <a:xfrm>
            <a:off x="3870" y="35539252"/>
            <a:ext cx="12618720" cy="2677656"/>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3: The </a:t>
            </a:r>
            <a:r>
              <a:rPr lang="en-US" sz="2800" b="1" i="1" dirty="0">
                <a:latin typeface="Arial" panose="020B0604020202020204" pitchFamily="34" charset="0"/>
                <a:cs typeface="Arial" panose="020B0604020202020204" pitchFamily="34" charset="0"/>
              </a:rPr>
              <a:t>alg-1(0) </a:t>
            </a:r>
            <a:r>
              <a:rPr lang="en-US" sz="2800" b="1" dirty="0">
                <a:latin typeface="Arial" panose="020B0604020202020204" pitchFamily="34" charset="0"/>
                <a:cs typeface="Arial" panose="020B0604020202020204" pitchFamily="34" charset="0"/>
              </a:rPr>
              <a:t>phenotype is suppressed in  post-</a:t>
            </a:r>
            <a:r>
              <a:rPr lang="en-US" sz="2800" b="1" dirty="0" err="1">
                <a:latin typeface="Arial" panose="020B0604020202020204" pitchFamily="34" charset="0"/>
                <a:cs typeface="Arial" panose="020B0604020202020204" pitchFamily="34" charset="0"/>
              </a:rPr>
              <a:t>dauer</a:t>
            </a:r>
            <a:r>
              <a:rPr lang="en-US" sz="2800" b="1" dirty="0">
                <a:latin typeface="Arial" panose="020B0604020202020204" pitchFamily="34" charset="0"/>
                <a:cs typeface="Arial" panose="020B0604020202020204" pitchFamily="34" charset="0"/>
              </a:rPr>
              <a:t> animals.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animals are viable due to the presence of </a:t>
            </a:r>
            <a:r>
              <a:rPr lang="en-US" sz="2800" i="1" dirty="0">
                <a:latin typeface="Arial" panose="020B0604020202020204" pitchFamily="34" charset="0"/>
                <a:cs typeface="Arial" panose="020B0604020202020204" pitchFamily="34" charset="0"/>
              </a:rPr>
              <a:t>alg-2, </a:t>
            </a:r>
            <a:r>
              <a:rPr lang="en-US" sz="2800" dirty="0">
                <a:latin typeface="Arial" panose="020B0604020202020204" pitchFamily="34" charset="0"/>
                <a:cs typeface="Arial" panose="020B0604020202020204" pitchFamily="34" charset="0"/>
              </a:rPr>
              <a:t>but display phenotypes including </a:t>
            </a:r>
            <a:r>
              <a:rPr lang="en-US" sz="2800" dirty="0" err="1">
                <a:latin typeface="Arial" panose="020B0604020202020204" pitchFamily="34" charset="0"/>
                <a:cs typeface="Arial" panose="020B0604020202020204" pitchFamily="34" charset="0"/>
              </a:rPr>
              <a:t>vulval</a:t>
            </a:r>
            <a:r>
              <a:rPr lang="en-US" sz="2800" dirty="0">
                <a:latin typeface="Arial" panose="020B0604020202020204" pitchFamily="34" charset="0"/>
                <a:cs typeface="Arial" panose="020B0604020202020204" pitchFamily="34" charset="0"/>
              </a:rPr>
              <a:t> bursting, protruding vulvas (</a:t>
            </a:r>
            <a:r>
              <a:rPr lang="en-US" sz="2800" dirty="0" err="1">
                <a:latin typeface="Arial" panose="020B0604020202020204" pitchFamily="34" charset="0"/>
                <a:cs typeface="Arial" panose="020B0604020202020204" pitchFamily="34" charset="0"/>
              </a:rPr>
              <a:t>Pvl</a:t>
            </a:r>
            <a:r>
              <a:rPr lang="en-US" sz="2800" dirty="0">
                <a:latin typeface="Arial" panose="020B0604020202020204" pitchFamily="34" charset="0"/>
                <a:cs typeface="Arial" panose="020B0604020202020204" pitchFamily="34" charset="0"/>
              </a:rPr>
              <a:t>), gaps in an adult-specific cuticular structure (alae), and reduced expression of the adult cell fate marker </a:t>
            </a:r>
            <a:r>
              <a:rPr lang="en-US" sz="2800" i="1" dirty="0">
                <a:latin typeface="Arial" panose="020B0604020202020204" pitchFamily="34" charset="0"/>
                <a:cs typeface="Arial" panose="020B0604020202020204" pitchFamily="34" charset="0"/>
              </a:rPr>
              <a:t>col-19::</a:t>
            </a:r>
            <a:r>
              <a:rPr lang="en-US" sz="2800" i="1" dirty="0" err="1">
                <a:latin typeface="Arial" panose="020B0604020202020204" pitchFamily="34" charset="0"/>
                <a:cs typeface="Arial" panose="020B0604020202020204" pitchFamily="34" charset="0"/>
              </a:rPr>
              <a:t>gfp</a:t>
            </a:r>
            <a:r>
              <a:rPr lang="en-US" sz="2800" dirty="0">
                <a:latin typeface="Arial" panose="020B0604020202020204" pitchFamily="34" charset="0"/>
                <a:cs typeface="Arial" panose="020B0604020202020204" pitchFamily="34" charset="0"/>
              </a:rPr>
              <a:t>. All of these phenotypes are suppressed after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“Cont.” = continuous development, ”PD” = 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a:t>
            </a:r>
            <a:endParaRPr lang="en-US" sz="2800"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03985C-8367-124C-8336-2A47B38C0E19}"/>
              </a:ext>
            </a:extLst>
          </p:cNvPr>
          <p:cNvSpPr txBox="1"/>
          <p:nvPr/>
        </p:nvSpPr>
        <p:spPr>
          <a:xfrm>
            <a:off x="114988" y="25237483"/>
            <a:ext cx="12618720" cy="3108543"/>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2: MicroRNA activity is enhanced after </a:t>
            </a:r>
            <a:r>
              <a:rPr lang="en-US" sz="2800" b="1" dirty="0" err="1">
                <a:latin typeface="Arial" panose="020B0604020202020204" pitchFamily="34" charset="0"/>
                <a:cs typeface="Arial" panose="020B0604020202020204" pitchFamily="34" charset="0"/>
              </a:rPr>
              <a:t>dauer</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 Transcription factors specifying early cell fates are downregulated by increasing levels of microRNA to allow progression to later cell fates (3). (B) Model showing components of microRNA Induced gene Silencing Complex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which silences target genes post-transcriptionally. (C) Some mutants with compromised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activity develop normally after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suggesting an enhancement of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activity after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compared to continuous development (4)</a:t>
            </a:r>
            <a:endParaRPr lang="en-US" sz="2800" i="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BF1B5EC-B028-404D-982A-62F98FB54D8A}"/>
              </a:ext>
            </a:extLst>
          </p:cNvPr>
          <p:cNvSpPr txBox="1"/>
          <p:nvPr/>
        </p:nvSpPr>
        <p:spPr>
          <a:xfrm>
            <a:off x="27310977" y="33358234"/>
            <a:ext cx="12527280" cy="5047536"/>
          </a:xfrm>
          <a:prstGeom prst="rect">
            <a:avLst/>
          </a:prstGeom>
          <a:noFill/>
        </p:spPr>
        <p:txBody>
          <a:bodyPr wrap="square" rtlCol="0">
            <a:spAutoFit/>
          </a:bodyPr>
          <a:lstStyle/>
          <a:p>
            <a:pPr lvl="0" algn="just">
              <a:buSzPct val="25000"/>
            </a:pPr>
            <a:r>
              <a:rPr lang="en-US" sz="2800" dirty="0">
                <a:latin typeface="Arial" panose="020B0604020202020204" pitchFamily="34" charset="0"/>
                <a:cs typeface="Arial" panose="020B0604020202020204" pitchFamily="34" charset="0"/>
              </a:rPr>
              <a:t>Thanks to </a:t>
            </a:r>
            <a:r>
              <a:rPr lang="en-US" sz="2800" dirty="0" err="1">
                <a:latin typeface="Arial" panose="020B0604020202020204" pitchFamily="34" charset="0"/>
                <a:cs typeface="Arial" panose="020B0604020202020204" pitchFamily="34" charset="0"/>
              </a:rPr>
              <a:t>Himani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Galagali</a:t>
            </a:r>
            <a:r>
              <a:rPr lang="en-US" sz="2800" dirty="0">
                <a:latin typeface="Arial" panose="020B0604020202020204" pitchFamily="34" charset="0"/>
                <a:cs typeface="Arial" panose="020B0604020202020204" pitchFamily="34" charset="0"/>
              </a:rPr>
              <a:t> and Dr. John Kim (John Hopkins University) for sharing data and helpful discussions. Many thanks to thesis committee members Dr. Jennifer </a:t>
            </a:r>
            <a:r>
              <a:rPr lang="en-US" sz="2800" dirty="0" err="1">
                <a:latin typeface="Arial" panose="020B0604020202020204" pitchFamily="34" charset="0"/>
                <a:cs typeface="Arial" panose="020B0604020202020204" pitchFamily="34" charset="0"/>
              </a:rPr>
              <a:t>Schisa</a:t>
            </a:r>
            <a:r>
              <a:rPr lang="en-US" sz="2800" dirty="0">
                <a:latin typeface="Arial" panose="020B0604020202020204" pitchFamily="34" charset="0"/>
                <a:cs typeface="Arial" panose="020B0604020202020204" pitchFamily="34" charset="0"/>
              </a:rPr>
              <a:t> and Dr. Steven </a:t>
            </a:r>
            <a:r>
              <a:rPr lang="en-US" sz="2800" dirty="0" err="1">
                <a:latin typeface="Arial" panose="020B0604020202020204" pitchFamily="34" charset="0"/>
                <a:cs typeface="Arial" panose="020B0604020202020204" pitchFamily="34" charset="0"/>
              </a:rPr>
              <a:t>Gorsich</a:t>
            </a:r>
            <a:r>
              <a:rPr lang="en-US" sz="2800" dirty="0">
                <a:latin typeface="Arial" panose="020B0604020202020204" pitchFamily="34" charset="0"/>
                <a:cs typeface="Arial" panose="020B0604020202020204" pitchFamily="34" charset="0"/>
              </a:rPr>
              <a:t> (CMU) for their timely advice. Thanks to my team members </a:t>
            </a:r>
            <a:r>
              <a:rPr lang="en-US" sz="2800" dirty="0" err="1">
                <a:latin typeface="Arial" panose="020B0604020202020204" pitchFamily="34" charset="0"/>
                <a:cs typeface="Arial" panose="020B0604020202020204" pitchFamily="34" charset="0"/>
              </a:rPr>
              <a:t>Alexendra</a:t>
            </a:r>
            <a:r>
              <a:rPr lang="en-US" sz="2800" dirty="0">
                <a:latin typeface="Arial" panose="020B0604020202020204" pitchFamily="34" charset="0"/>
                <a:cs typeface="Arial" panose="020B0604020202020204" pitchFamily="34" charset="0"/>
              </a:rPr>
              <a:t> Terry, and Claudia </a:t>
            </a:r>
            <a:r>
              <a:rPr lang="en-US" sz="2800" dirty="0" err="1">
                <a:latin typeface="Arial" panose="020B0604020202020204" pitchFamily="34" charset="0"/>
                <a:cs typeface="Arial" panose="020B0604020202020204" pitchFamily="34" charset="0"/>
              </a:rPr>
              <a:t>Chabay</a:t>
            </a:r>
            <a:r>
              <a:rPr lang="en-US" sz="2800" dirty="0">
                <a:latin typeface="Arial" panose="020B0604020202020204" pitchFamily="34" charset="0"/>
                <a:cs typeface="Arial" panose="020B0604020202020204" pitchFamily="34" charset="0"/>
              </a:rPr>
              <a:t>. Thanks to </a:t>
            </a:r>
            <a:r>
              <a:rPr lang="en-US" sz="2800" dirty="0" err="1">
                <a:latin typeface="Arial" panose="020B0604020202020204" pitchFamily="34" charset="0"/>
                <a:cs typeface="Arial" panose="020B0604020202020204" pitchFamily="34" charset="0"/>
              </a:rPr>
              <a:t>WormBase</a:t>
            </a:r>
            <a:r>
              <a:rPr lang="en-US" sz="2800" dirty="0">
                <a:latin typeface="Arial" panose="020B0604020202020204" pitchFamily="34" charset="0"/>
                <a:cs typeface="Arial" panose="020B0604020202020204" pitchFamily="34" charset="0"/>
              </a:rPr>
              <a:t> for information. This project is funded by an NSF CAREER award (to XK), a CMU College of Science and Engineering research assistantship and a CMU Biology department teaching assistantship (to HR).</a:t>
            </a:r>
          </a:p>
          <a:p>
            <a:pPr lvl="0" algn="just">
              <a:buSzPct val="25000"/>
            </a:pPr>
            <a:endParaRPr lang="en-US" sz="1400" dirty="0">
              <a:latin typeface="Arial" panose="020B0604020202020204" pitchFamily="34" charset="0"/>
              <a:cs typeface="Arial" panose="020B0604020202020204" pitchFamily="34" charset="0"/>
            </a:endParaRPr>
          </a:p>
          <a:p>
            <a:pPr algn="just">
              <a:buSzPct val="25000"/>
            </a:pPr>
            <a:r>
              <a:rPr lang="en-US" sz="2800" b="1" dirty="0">
                <a:latin typeface="Arial" panose="020B0604020202020204" pitchFamily="34" charset="0"/>
                <a:cs typeface="Arial" panose="020B0604020202020204" pitchFamily="34" charset="0"/>
              </a:rPr>
              <a:t>Affiliations: </a:t>
            </a:r>
          </a:p>
          <a:p>
            <a:pPr>
              <a:buSzPct val="25000"/>
            </a:pPr>
            <a:r>
              <a:rPr lang="en-US" sz="2800" dirty="0">
                <a:latin typeface="Arial" panose="020B0604020202020204" pitchFamily="34" charset="0"/>
                <a:cs typeface="Arial" panose="020B0604020202020204" pitchFamily="34" charset="0"/>
              </a:rPr>
              <a:t>1) Biochemistry, Cell &amp; Molecular Biology Program, Central Michigan                           University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2) Department of Biology, Central Michigan University  </a:t>
            </a:r>
          </a:p>
        </p:txBody>
      </p:sp>
      <p:sp>
        <p:nvSpPr>
          <p:cNvPr id="19" name="Rectangle 10">
            <a:extLst>
              <a:ext uri="{FF2B5EF4-FFF2-40B4-BE49-F238E27FC236}">
                <a16:creationId xmlns:a16="http://schemas.microsoft.com/office/drawing/2014/main" id="{FF8DF2F3-97EC-1B49-A865-A612BAA647B7}"/>
              </a:ext>
            </a:extLst>
          </p:cNvPr>
          <p:cNvSpPr>
            <a:spLocks noChangeArrowheads="1"/>
          </p:cNvSpPr>
          <p:nvPr/>
        </p:nvSpPr>
        <p:spPr bwMode="auto">
          <a:xfrm>
            <a:off x="27282582" y="21763230"/>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Future Directions</a:t>
            </a:r>
          </a:p>
        </p:txBody>
      </p:sp>
      <p:sp>
        <p:nvSpPr>
          <p:cNvPr id="20" name="TextBox 19">
            <a:extLst>
              <a:ext uri="{FF2B5EF4-FFF2-40B4-BE49-F238E27FC236}">
                <a16:creationId xmlns:a16="http://schemas.microsoft.com/office/drawing/2014/main" id="{1094C5C4-D335-B144-BD64-1E0E97CFF50B}"/>
              </a:ext>
            </a:extLst>
          </p:cNvPr>
          <p:cNvSpPr txBox="1"/>
          <p:nvPr/>
        </p:nvSpPr>
        <p:spPr>
          <a:xfrm>
            <a:off x="13891748" y="36023465"/>
            <a:ext cx="12527280" cy="1384995"/>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5: RNAi of </a:t>
            </a:r>
            <a:r>
              <a:rPr lang="en-US" sz="2800" b="1" i="1" dirty="0">
                <a:latin typeface="Arial" panose="020B0604020202020204" pitchFamily="34" charset="0"/>
                <a:cs typeface="Arial" panose="020B0604020202020204" pitchFamily="34" charset="0"/>
              </a:rPr>
              <a:t>nekl-3 </a:t>
            </a:r>
            <a:r>
              <a:rPr lang="en-US" sz="2800" b="1" dirty="0">
                <a:latin typeface="Arial" panose="020B0604020202020204" pitchFamily="34" charset="0"/>
                <a:cs typeface="Arial" panose="020B0604020202020204" pitchFamily="34" charset="0"/>
              </a:rPr>
              <a:t>in </a:t>
            </a:r>
            <a:r>
              <a:rPr lang="en-US" sz="2800" b="1" i="1" dirty="0">
                <a:latin typeface="Arial" panose="020B0604020202020204" pitchFamily="34" charset="0"/>
                <a:cs typeface="Arial" panose="020B0604020202020204" pitchFamily="34" charset="0"/>
              </a:rPr>
              <a:t>alg-1(0)</a:t>
            </a:r>
            <a:r>
              <a:rPr lang="en-US" sz="2800" b="1" dirty="0">
                <a:latin typeface="Arial" panose="020B0604020202020204" pitchFamily="34" charset="0"/>
                <a:cs typeface="Arial" panose="020B0604020202020204" pitchFamily="34" charset="0"/>
              </a:rPr>
              <a:t> mutant post-</a:t>
            </a:r>
            <a:r>
              <a:rPr lang="en-US" sz="2800" b="1" dirty="0" err="1">
                <a:latin typeface="Arial" panose="020B0604020202020204" pitchFamily="34" charset="0"/>
                <a:cs typeface="Arial" panose="020B0604020202020204" pitchFamily="34" charset="0"/>
              </a:rPr>
              <a:t>dauers</a:t>
            </a:r>
            <a:r>
              <a:rPr lang="en-US" sz="2800" b="1" dirty="0">
                <a:latin typeface="Arial" panose="020B0604020202020204" pitchFamily="34" charset="0"/>
                <a:cs typeface="Arial" panose="020B0604020202020204" pitchFamily="34" charset="0"/>
              </a:rPr>
              <a:t> causes a higher penetrance of bursting/</a:t>
            </a:r>
            <a:r>
              <a:rPr lang="en-US" sz="2800" b="1" dirty="0" err="1">
                <a:latin typeface="Arial" panose="020B0604020202020204" pitchFamily="34" charset="0"/>
                <a:cs typeface="Arial" panose="020B0604020202020204" pitchFamily="34" charset="0"/>
              </a:rPr>
              <a:t>Pvl</a:t>
            </a:r>
            <a:r>
              <a:rPr lang="en-US" sz="2800" b="1" dirty="0">
                <a:latin typeface="Arial" panose="020B0604020202020204" pitchFamily="34" charset="0"/>
                <a:cs typeface="Arial" panose="020B0604020202020204" pitchFamily="34" charset="0"/>
              </a:rPr>
              <a:t> phenotypes than in a wild-type background. </a:t>
            </a:r>
            <a:r>
              <a:rPr lang="en-US" sz="2800" dirty="0">
                <a:latin typeface="Arial" panose="020B0604020202020204" pitchFamily="34" charset="0"/>
                <a:cs typeface="Arial" panose="020B0604020202020204" pitchFamily="34" charset="0"/>
              </a:rPr>
              <a:t>All strains contain </a:t>
            </a:r>
            <a:r>
              <a:rPr lang="en-US" sz="2800" i="1" dirty="0">
                <a:latin typeface="Arial" panose="020B0604020202020204" pitchFamily="34" charset="0"/>
                <a:cs typeface="Arial" panose="020B0604020202020204" pitchFamily="34" charset="0"/>
              </a:rPr>
              <a:t>daf-7(e1372) </a:t>
            </a:r>
            <a:r>
              <a:rPr lang="en-US" sz="2800" dirty="0">
                <a:latin typeface="Arial" panose="020B0604020202020204" pitchFamily="34" charset="0"/>
                <a:cs typeface="Arial" panose="020B0604020202020204" pitchFamily="34" charset="0"/>
              </a:rPr>
              <a:t>to control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formation.</a:t>
            </a:r>
            <a:endParaRPr lang="en-US" sz="2800" b="1" i="1" strike="sngStrike"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666EB96-7EDB-C947-8F2C-FA4E3B630767}"/>
              </a:ext>
            </a:extLst>
          </p:cNvPr>
          <p:cNvSpPr txBox="1"/>
          <p:nvPr/>
        </p:nvSpPr>
        <p:spPr>
          <a:xfrm>
            <a:off x="5248859" y="16561268"/>
            <a:ext cx="456382" cy="561384"/>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B</a:t>
            </a:r>
          </a:p>
        </p:txBody>
      </p:sp>
      <p:sp>
        <p:nvSpPr>
          <p:cNvPr id="23" name="TextBox 22">
            <a:extLst>
              <a:ext uri="{FF2B5EF4-FFF2-40B4-BE49-F238E27FC236}">
                <a16:creationId xmlns:a16="http://schemas.microsoft.com/office/drawing/2014/main" id="{F1461773-110C-E942-A080-05D9E3A8EFD9}"/>
              </a:ext>
            </a:extLst>
          </p:cNvPr>
          <p:cNvSpPr txBox="1"/>
          <p:nvPr/>
        </p:nvSpPr>
        <p:spPr>
          <a:xfrm>
            <a:off x="419008" y="16561268"/>
            <a:ext cx="456382" cy="561384"/>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A</a:t>
            </a:r>
          </a:p>
        </p:txBody>
      </p:sp>
      <p:sp>
        <p:nvSpPr>
          <p:cNvPr id="24" name="TextBox 23">
            <a:extLst>
              <a:ext uri="{FF2B5EF4-FFF2-40B4-BE49-F238E27FC236}">
                <a16:creationId xmlns:a16="http://schemas.microsoft.com/office/drawing/2014/main" id="{B9C760A3-78BD-C340-95EA-C2683F99DCD4}"/>
              </a:ext>
            </a:extLst>
          </p:cNvPr>
          <p:cNvSpPr txBox="1"/>
          <p:nvPr/>
        </p:nvSpPr>
        <p:spPr>
          <a:xfrm>
            <a:off x="27310977" y="28630199"/>
            <a:ext cx="12527280" cy="3539430"/>
          </a:xfrm>
          <a:prstGeom prst="rect">
            <a:avLst/>
          </a:prstGeom>
          <a:noFill/>
        </p:spPr>
        <p:txBody>
          <a:bodyPr wrap="square" rtlCol="0">
            <a:spAutoFit/>
          </a:bodyPr>
          <a:lstStyle/>
          <a:p>
            <a:pPr marL="512078" indent="-512078">
              <a:buFontTx/>
              <a:buAutoNum type="arabicPeriod"/>
            </a:pPr>
            <a:r>
              <a:rPr lang="en-US" sz="2800" dirty="0" err="1">
                <a:latin typeface="Arial" panose="020B0604020202020204" pitchFamily="34" charset="0"/>
                <a:cs typeface="Arial" panose="020B0604020202020204" pitchFamily="34" charset="0"/>
              </a:rPr>
              <a:t>Ambros</a:t>
            </a:r>
            <a:r>
              <a:rPr lang="en-US" sz="2800" dirty="0">
                <a:latin typeface="Arial" panose="020B0604020202020204" pitchFamily="34" charset="0"/>
                <a:cs typeface="Arial" panose="020B0604020202020204" pitchFamily="34" charset="0"/>
              </a:rPr>
              <a:t> &amp; Horvitz, 1984. Science 226: 409-416.</a:t>
            </a:r>
          </a:p>
          <a:p>
            <a:pPr marL="512078" indent="-512078">
              <a:buAutoNum type="arabicPeriod"/>
            </a:pPr>
            <a:r>
              <a:rPr lang="en-US" sz="2800" dirty="0">
                <a:solidFill>
                  <a:schemeClr val="dk1"/>
                </a:solidFill>
                <a:latin typeface="Arial" panose="020B0604020202020204" pitchFamily="34" charset="0"/>
                <a:cs typeface="Arial" panose="020B0604020202020204" pitchFamily="34" charset="0"/>
              </a:rPr>
              <a:t>Liu &amp; </a:t>
            </a:r>
            <a:r>
              <a:rPr lang="en-US" sz="2800" dirty="0" err="1">
                <a:solidFill>
                  <a:schemeClr val="dk1"/>
                </a:solidFill>
                <a:latin typeface="Arial" panose="020B0604020202020204" pitchFamily="34" charset="0"/>
                <a:cs typeface="Arial" panose="020B0604020202020204" pitchFamily="34" charset="0"/>
              </a:rPr>
              <a:t>Ambros</a:t>
            </a:r>
            <a:r>
              <a:rPr lang="en-US" sz="2800" dirty="0">
                <a:solidFill>
                  <a:schemeClr val="dk1"/>
                </a:solidFill>
                <a:latin typeface="Arial" panose="020B0604020202020204" pitchFamily="34" charset="0"/>
                <a:cs typeface="Arial" panose="020B0604020202020204" pitchFamily="34" charset="0"/>
              </a:rPr>
              <a:t>, 1991. Nature 350: 162-165.</a:t>
            </a:r>
          </a:p>
          <a:p>
            <a:pPr marL="512078" indent="-512078">
              <a:buFontTx/>
              <a:buAutoNum type="arabicPeriod"/>
            </a:pPr>
            <a:r>
              <a:rPr lang="en-US" sz="2800" dirty="0" err="1">
                <a:latin typeface="Arial" panose="020B0604020202020204" pitchFamily="34" charset="0"/>
                <a:cs typeface="Arial" panose="020B0604020202020204" pitchFamily="34" charset="0"/>
              </a:rPr>
              <a:t>Rougvie</a:t>
            </a:r>
            <a:r>
              <a:rPr lang="en-US" sz="2800" dirty="0">
                <a:latin typeface="Arial" panose="020B0604020202020204" pitchFamily="34" charset="0"/>
                <a:cs typeface="Arial" panose="020B0604020202020204" pitchFamily="34" charset="0"/>
              </a:rPr>
              <a:t>, A. E</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2001. Nat. Rev. Genet</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2, 690-701. </a:t>
            </a:r>
            <a:endParaRPr lang="en-US" sz="2800" dirty="0">
              <a:solidFill>
                <a:schemeClr val="dk1"/>
              </a:solidFill>
              <a:latin typeface="Arial" panose="020B0604020202020204" pitchFamily="34" charset="0"/>
              <a:cs typeface="Arial" panose="020B0604020202020204" pitchFamily="34" charset="0"/>
            </a:endParaRPr>
          </a:p>
          <a:p>
            <a:pPr marL="512078" indent="-512078">
              <a:buAutoNum type="arabicPeriod"/>
            </a:pPr>
            <a:r>
              <a:rPr lang="en-US" sz="2800" dirty="0">
                <a:latin typeface="Arial" panose="020B0604020202020204" pitchFamily="34" charset="0"/>
                <a:cs typeface="Arial" panose="020B0604020202020204" pitchFamily="34" charset="0"/>
              </a:rPr>
              <a:t>Karp &amp; </a:t>
            </a:r>
            <a:r>
              <a:rPr lang="en-US" sz="2800" dirty="0" err="1">
                <a:latin typeface="Arial" panose="020B0604020202020204" pitchFamily="34" charset="0"/>
                <a:cs typeface="Arial" panose="020B0604020202020204" pitchFamily="34" charset="0"/>
              </a:rPr>
              <a:t>Ambros</a:t>
            </a:r>
            <a:r>
              <a:rPr lang="en-US" sz="2800" dirty="0">
                <a:latin typeface="Arial" panose="020B0604020202020204" pitchFamily="34" charset="0"/>
                <a:cs typeface="Arial" panose="020B0604020202020204" pitchFamily="34" charset="0"/>
              </a:rPr>
              <a:t>, 2012. Development 139: 2177-2186.</a:t>
            </a:r>
          </a:p>
          <a:p>
            <a:pPr marL="512078" indent="-512078">
              <a:buFontTx/>
              <a:buAutoNum type="arabicPeriod"/>
            </a:pPr>
            <a:r>
              <a:rPr lang="en-US" sz="2800" dirty="0">
                <a:latin typeface="Arial" panose="020B0604020202020204" pitchFamily="34" charset="0"/>
                <a:cs typeface="Arial" panose="020B0604020202020204" pitchFamily="34" charset="0"/>
              </a:rPr>
              <a:t>Shaya and Greenwald, 2011. </a:t>
            </a:r>
            <a:r>
              <a:rPr lang="en-US" sz="2800" dirty="0" err="1">
                <a:latin typeface="Arial" panose="020B0604020202020204" pitchFamily="34" charset="0"/>
                <a:cs typeface="Arial" panose="020B0604020202020204" pitchFamily="34" charset="0"/>
              </a:rPr>
              <a:t>Ortholist</a:t>
            </a:r>
            <a:r>
              <a:rPr lang="en-US" sz="2800" dirty="0">
                <a:latin typeface="Arial" panose="020B0604020202020204" pitchFamily="34" charset="0"/>
                <a:cs typeface="Arial" panose="020B0604020202020204" pitchFamily="34" charset="0"/>
              </a:rPr>
              <a:t>.</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PLoS</a:t>
            </a:r>
            <a:r>
              <a:rPr lang="en-US" sz="2800" i="1" dirty="0">
                <a:latin typeface="Arial" panose="020B0604020202020204" pitchFamily="34" charset="0"/>
                <a:cs typeface="Arial" panose="020B0604020202020204" pitchFamily="34" charset="0"/>
              </a:rPr>
              <a:t> ONE 6</a:t>
            </a:r>
            <a:r>
              <a:rPr lang="en-US" sz="2800" dirty="0">
                <a:latin typeface="Arial" panose="020B0604020202020204" pitchFamily="34" charset="0"/>
                <a:cs typeface="Arial" panose="020B0604020202020204" pitchFamily="34" charset="0"/>
              </a:rPr>
              <a:t>, e20085. </a:t>
            </a:r>
          </a:p>
          <a:p>
            <a:pPr marL="512078" indent="-512078">
              <a:buAutoNum type="arabicPeriod"/>
            </a:pPr>
            <a:r>
              <a:rPr lang="en-US" sz="2800" dirty="0">
                <a:latin typeface="Arial" panose="020B0604020202020204" pitchFamily="34" charset="0"/>
                <a:cs typeface="Arial" panose="020B0604020202020204" pitchFamily="34" charset="0"/>
              </a:rPr>
              <a:t> Alessi et al., 2015. PNAS 112: E7213-22.</a:t>
            </a:r>
          </a:p>
          <a:p>
            <a:pPr marL="512078" indent="-512078">
              <a:buFontTx/>
              <a:buAutoNum type="arabicPeriod"/>
            </a:pPr>
            <a:r>
              <a:rPr lang="en-US" sz="2800" dirty="0" err="1">
                <a:latin typeface="Arial" panose="020B0604020202020204" pitchFamily="34" charset="0"/>
                <a:cs typeface="Arial" panose="020B0604020202020204" pitchFamily="34" charset="0"/>
              </a:rPr>
              <a:t>Yochem</a:t>
            </a:r>
            <a:r>
              <a:rPr lang="en-US" sz="2800" dirty="0">
                <a:latin typeface="Arial" panose="020B0604020202020204" pitchFamily="34" charset="0"/>
                <a:cs typeface="Arial" panose="020B0604020202020204" pitchFamily="34" charset="0"/>
              </a:rPr>
              <a:t> et al., 2015. Dev. Bio. 398: 255–266 </a:t>
            </a:r>
          </a:p>
          <a:p>
            <a:endParaRPr lang="en-US" sz="2800" dirty="0">
              <a:latin typeface="Arial" panose="020B0604020202020204" pitchFamily="34" charset="0"/>
              <a:cs typeface="Arial" panose="020B0604020202020204" pitchFamily="34" charset="0"/>
            </a:endParaRPr>
          </a:p>
        </p:txBody>
      </p:sp>
      <p:sp>
        <p:nvSpPr>
          <p:cNvPr id="26" name="Rectangle 10">
            <a:extLst>
              <a:ext uri="{FF2B5EF4-FFF2-40B4-BE49-F238E27FC236}">
                <a16:creationId xmlns:a16="http://schemas.microsoft.com/office/drawing/2014/main" id="{9D105C71-A34A-7341-8AA5-A1894453B75B}"/>
              </a:ext>
            </a:extLst>
          </p:cNvPr>
          <p:cNvSpPr>
            <a:spLocks noChangeArrowheads="1"/>
          </p:cNvSpPr>
          <p:nvPr/>
        </p:nvSpPr>
        <p:spPr bwMode="auto">
          <a:xfrm>
            <a:off x="13705358" y="28471078"/>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Question</a:t>
            </a:r>
          </a:p>
        </p:txBody>
      </p:sp>
      <p:pic>
        <p:nvPicPr>
          <p:cNvPr id="27" name="Picture 26">
            <a:extLst>
              <a:ext uri="{FF2B5EF4-FFF2-40B4-BE49-F238E27FC236}">
                <a16:creationId xmlns:a16="http://schemas.microsoft.com/office/drawing/2014/main" id="{EAF81C92-C723-004A-A40A-5EDAB814E487}"/>
              </a:ext>
            </a:extLst>
          </p:cNvPr>
          <p:cNvPicPr>
            <a:picLocks noChangeAspect="1"/>
          </p:cNvPicPr>
          <p:nvPr/>
        </p:nvPicPr>
        <p:blipFill rotWithShape="1">
          <a:blip r:embed="rId5"/>
          <a:srcRect l="1" r="46412" b="8627"/>
          <a:stretch/>
        </p:blipFill>
        <p:spPr>
          <a:xfrm>
            <a:off x="14664696" y="4895720"/>
            <a:ext cx="2815191" cy="3127530"/>
          </a:xfrm>
          <a:prstGeom prst="rect">
            <a:avLst/>
          </a:prstGeom>
        </p:spPr>
      </p:pic>
      <p:pic>
        <p:nvPicPr>
          <p:cNvPr id="30" name="Picture 2" descr="https://attachments.office.net/owa/schmi1ad@cmich.edu/service.svc/s/GetAttachmentThumbnail?id=AAMkAGEwMDQxNjM2LWNlYzAtNDhlZi04ODZjLWM5YmNjNjM3YTI4OABGAAAAAAB2zoy90lWFSrRKc9gT8ZANBwAfKirHSpQeQ77iofPRE0OLAAAAAAEMAAAfKirHSpQeQ77iofPRE0OLAAHxJP2dAAABEgAQABTsW7wSOVpHqty1JyjNhL8%3D&amp;thumbnailType=2&amp;owa=outlook.office.com&amp;scriptVer=2019040101.04&amp;X-OWA-CANARY=jsbdOyXP8U-UrefRtlraopBHlV8ivdYYErw_QjvV7wW96uw1IHwS0aDMhSzbaYj-Qj80vkbN6Rg.&amp;token=eyJhbGciOiJSUzI1NiIsImtpZCI6IjA2MDBGOUY2NzQ2MjA3MzdFNzM0MDRFMjg3QzQ1QTgxOENCN0NFQjgiLCJ4NXQiOiJCZ0Q1OW5SaUJ6Zm5OQVRpaDhSYWdZeTN6cmciLCJ0eXAiOiJKV1QifQ.eyJ2ZXIiOiJFeGNoYW5nZS5DYWxsYmFjay5WMSIsImFwcGN0eHNlbmRlciI6Ik93YURvd25sb2FkQGM4NzFiYzZlLTdjYzYtNGE1Ny1hNGViLTIyMzA5ZmMzNDk2MyIsImFwcGN0eCI6IntcIm1zZXhjaHByb3RcIjpcIm93YVwiLFwicHJpbWFyeXNpZFwiOlwiUy0xLTUtMjEtMzU4MDc1NTM4OC0zODI0OTY0NjQ5LTE5NjM2ODIwODUtMjIzNDU2ODlcIixcInB1aWRcIjpcIjExNTM5MDY2NjExMDk3NjY1OTBcIixcIm9pZFwiOlwiYzk0ZjM2MmYtNDAwNi00ZDU3LTk0MTEtN2QyOGVhM2M5ZTY4XCIsXCJzY29wZVwiOlwiT3dhRG93bmxvYWRcIn0iLCJuYmYiOjE1NTQ4Mzg0NTksImV4cCI6MTU1NDgzOTA1OSwiaXNzIjoiMDAwMDAwMDItMDAwMC0wZmYxLWNlMDAtMDAwMDAwMDAwMDAwQGM4NzFiYzZlLTdjYzYtNGE1Ny1hNGViLTIyMzA5ZmMzNDk2MyIsImF1ZCI6IjAwMDAwMDAyLTAwMDAtMGZmMS1jZTAwLTAwMDAwMDAwMDAwMC9hdHRhY2htZW50cy5vZmZpY2UubmV0QGM4NzFiYzZlLTdjYzYtNGE1Ny1hNGViLTIyMzA5ZmMzNDk2MyJ9.S80LMICkwM0cPw-vVD5HBaMtWGvk5U9_2NFSw1VikYpJxOL_qWKDKSl4KEJqCukc1I5KOv8Ov2V0WcLhilxJ6gP74LUhsHD9L3ubjMlJmOCWbesm_flQ5NsxMgFBI5LTeSyv3uTXZbFAsLpswl6YUTKcCmtQZaAasQzRu85_E14S_n3VKF5Rv8lam2qYtXMy13T2cubbtNuDFW6DQr_qIWGDXjaliD013uD0whLZVTxBfd1hi8mPy-MuTfJg0zjnISTjxOsdowLCs9xX1Rvj50FYjiyTrhj0FEvmLknJ4_HUdrVkhx4kq8NAt8an0ZuBQDZK5lTH7b4HeEt-ivHKPA&amp;animation=true">
            <a:extLst>
              <a:ext uri="{FF2B5EF4-FFF2-40B4-BE49-F238E27FC236}">
                <a16:creationId xmlns:a16="http://schemas.microsoft.com/office/drawing/2014/main" id="{51071A26-7E5D-CF46-A3D9-4B4827F3C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9193" y="1049681"/>
            <a:ext cx="2360470" cy="186476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3B3DE65-75B1-144E-9700-98BF49AC18C5}"/>
              </a:ext>
            </a:extLst>
          </p:cNvPr>
          <p:cNvSpPr txBox="1"/>
          <p:nvPr/>
        </p:nvSpPr>
        <p:spPr>
          <a:xfrm>
            <a:off x="13891748" y="29715613"/>
            <a:ext cx="12527280" cy="1785104"/>
          </a:xfrm>
          <a:prstGeom prst="rect">
            <a:avLst/>
          </a:prstGeom>
          <a:noFill/>
        </p:spPr>
        <p:txBody>
          <a:bodyPr wrap="square" rtlCol="0">
            <a:spAutoFit/>
          </a:bodyPr>
          <a:lstStyle/>
          <a:p>
            <a:pPr algn="ctr"/>
            <a:r>
              <a:rPr lang="en-US" sz="5500" b="1" dirty="0">
                <a:latin typeface="Arial" panose="020B0604020202020204" pitchFamily="34" charset="0"/>
                <a:cs typeface="Arial" panose="020B0604020202020204" pitchFamily="34" charset="0"/>
              </a:rPr>
              <a:t>Is </a:t>
            </a:r>
            <a:r>
              <a:rPr lang="en-US" sz="5500" b="1" i="1" dirty="0">
                <a:latin typeface="Arial" panose="020B0604020202020204" pitchFamily="34" charset="0"/>
                <a:cs typeface="Arial" panose="020B0604020202020204" pitchFamily="34" charset="0"/>
              </a:rPr>
              <a:t>nekl-3 </a:t>
            </a:r>
            <a:r>
              <a:rPr lang="en-US" sz="5500" b="1" dirty="0">
                <a:latin typeface="Arial" panose="020B0604020202020204" pitchFamily="34" charset="0"/>
                <a:cs typeface="Arial" panose="020B0604020202020204" pitchFamily="34" charset="0"/>
              </a:rPr>
              <a:t>more important when </a:t>
            </a:r>
            <a:r>
              <a:rPr lang="en-US" sz="5500" b="1" dirty="0" err="1">
                <a:latin typeface="Arial" panose="020B0604020202020204" pitchFamily="34" charset="0"/>
                <a:cs typeface="Arial" panose="020B0604020202020204" pitchFamily="34" charset="0"/>
              </a:rPr>
              <a:t>miRISC</a:t>
            </a:r>
            <a:r>
              <a:rPr lang="en-US" sz="5500" b="1" dirty="0">
                <a:latin typeface="Arial" panose="020B0604020202020204" pitchFamily="34" charset="0"/>
                <a:cs typeface="Arial" panose="020B0604020202020204" pitchFamily="34" charset="0"/>
              </a:rPr>
              <a:t> is compromised?</a:t>
            </a:r>
          </a:p>
        </p:txBody>
      </p:sp>
      <p:sp>
        <p:nvSpPr>
          <p:cNvPr id="32" name="Rectangle 31">
            <a:extLst>
              <a:ext uri="{FF2B5EF4-FFF2-40B4-BE49-F238E27FC236}">
                <a16:creationId xmlns:a16="http://schemas.microsoft.com/office/drawing/2014/main" id="{018C079B-CE96-7A4E-B1EE-24FA4905F2FD}"/>
              </a:ext>
            </a:extLst>
          </p:cNvPr>
          <p:cNvSpPr>
            <a:spLocks noChangeArrowheads="1"/>
          </p:cNvSpPr>
          <p:nvPr/>
        </p:nvSpPr>
        <p:spPr bwMode="auto">
          <a:xfrm>
            <a:off x="45720" y="28422358"/>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Research Question</a:t>
            </a:r>
          </a:p>
        </p:txBody>
      </p:sp>
      <p:graphicFrame>
        <p:nvGraphicFramePr>
          <p:cNvPr id="34" name="Table 33">
            <a:extLst>
              <a:ext uri="{FF2B5EF4-FFF2-40B4-BE49-F238E27FC236}">
                <a16:creationId xmlns:a16="http://schemas.microsoft.com/office/drawing/2014/main" id="{2E11B80B-4193-0B47-AA2C-B565FF7E7122}"/>
              </a:ext>
            </a:extLst>
          </p:cNvPr>
          <p:cNvGraphicFramePr>
            <a:graphicFrameLocks noGrp="1"/>
          </p:cNvGraphicFramePr>
          <p:nvPr>
            <p:extLst>
              <p:ext uri="{D42A27DB-BD31-4B8C-83A1-F6EECF244321}">
                <p14:modId xmlns:p14="http://schemas.microsoft.com/office/powerpoint/2010/main" val="737938034"/>
              </p:ext>
            </p:extLst>
          </p:nvPr>
        </p:nvGraphicFramePr>
        <p:xfrm>
          <a:off x="2926081" y="6297523"/>
          <a:ext cx="85344" cy="85344"/>
        </p:xfrm>
        <a:graphic>
          <a:graphicData uri="http://schemas.openxmlformats.org/drawingml/2006/table">
            <a:tbl>
              <a:tblPr firstRow="1" bandRow="1">
                <a:tableStyleId>{5C22544A-7EE6-4342-B048-85BDC9FD1C3A}</a:tableStyleId>
              </a:tblPr>
              <a:tblGrid>
                <a:gridCol w="28448">
                  <a:extLst>
                    <a:ext uri="{9D8B030D-6E8A-4147-A177-3AD203B41FA5}">
                      <a16:colId xmlns:a16="http://schemas.microsoft.com/office/drawing/2014/main" val="1189577154"/>
                    </a:ext>
                  </a:extLst>
                </a:gridCol>
                <a:gridCol w="28448">
                  <a:extLst>
                    <a:ext uri="{9D8B030D-6E8A-4147-A177-3AD203B41FA5}">
                      <a16:colId xmlns:a16="http://schemas.microsoft.com/office/drawing/2014/main" val="1954334535"/>
                    </a:ext>
                  </a:extLst>
                </a:gridCol>
                <a:gridCol w="28448">
                  <a:extLst>
                    <a:ext uri="{9D8B030D-6E8A-4147-A177-3AD203B41FA5}">
                      <a16:colId xmlns:a16="http://schemas.microsoft.com/office/drawing/2014/main" val="3478942898"/>
                    </a:ext>
                  </a:extLst>
                </a:gridCol>
              </a:tblGrid>
              <a:tr h="2844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567327582"/>
                  </a:ext>
                </a:extLst>
              </a:tr>
              <a:tr h="2844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extLst>
                  <a:ext uri="{0D108BD9-81ED-4DB2-BD59-A6C34878D82A}">
                    <a16:rowId xmlns:a16="http://schemas.microsoft.com/office/drawing/2014/main" val="1280885342"/>
                  </a:ext>
                </a:extLst>
              </a:tr>
              <a:tr h="28448">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extLst>
                  <a:ext uri="{0D108BD9-81ED-4DB2-BD59-A6C34878D82A}">
                    <a16:rowId xmlns:a16="http://schemas.microsoft.com/office/drawing/2014/main" val="4075228669"/>
                  </a:ext>
                </a:extLst>
              </a:tr>
            </a:tbl>
          </a:graphicData>
        </a:graphic>
      </p:graphicFrame>
      <p:sp>
        <p:nvSpPr>
          <p:cNvPr id="35" name="TextBox 34">
            <a:extLst>
              <a:ext uri="{FF2B5EF4-FFF2-40B4-BE49-F238E27FC236}">
                <a16:creationId xmlns:a16="http://schemas.microsoft.com/office/drawing/2014/main" id="{34272C8A-FB8A-7D41-AFA1-64DAC3EC0189}"/>
              </a:ext>
            </a:extLst>
          </p:cNvPr>
          <p:cNvSpPr txBox="1"/>
          <p:nvPr/>
        </p:nvSpPr>
        <p:spPr>
          <a:xfrm>
            <a:off x="13905459" y="4818199"/>
            <a:ext cx="468398"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A</a:t>
            </a:r>
          </a:p>
        </p:txBody>
      </p:sp>
      <p:sp>
        <p:nvSpPr>
          <p:cNvPr id="61" name="TextBox 60">
            <a:extLst>
              <a:ext uri="{FF2B5EF4-FFF2-40B4-BE49-F238E27FC236}">
                <a16:creationId xmlns:a16="http://schemas.microsoft.com/office/drawing/2014/main" id="{BFBD27E4-F161-9446-9042-2435CEF6C89A}"/>
              </a:ext>
            </a:extLst>
          </p:cNvPr>
          <p:cNvSpPr txBox="1"/>
          <p:nvPr/>
        </p:nvSpPr>
        <p:spPr>
          <a:xfrm>
            <a:off x="4564685" y="19201877"/>
            <a:ext cx="184731" cy="1164614"/>
          </a:xfrm>
          <a:prstGeom prst="rect">
            <a:avLst/>
          </a:prstGeom>
          <a:noFill/>
        </p:spPr>
        <p:txBody>
          <a:bodyPr wrap="none" rtlCol="0">
            <a:spAutoFit/>
          </a:bodyPr>
          <a:lstStyle/>
          <a:p>
            <a:endParaRPr lang="en-US" sz="6968" dirty="0"/>
          </a:p>
        </p:txBody>
      </p:sp>
      <p:sp>
        <p:nvSpPr>
          <p:cNvPr id="62" name="TextBox 61">
            <a:extLst>
              <a:ext uri="{FF2B5EF4-FFF2-40B4-BE49-F238E27FC236}">
                <a16:creationId xmlns:a16="http://schemas.microsoft.com/office/drawing/2014/main" id="{C56305C3-378C-384A-843F-04F8714536E7}"/>
              </a:ext>
            </a:extLst>
          </p:cNvPr>
          <p:cNvSpPr txBox="1"/>
          <p:nvPr/>
        </p:nvSpPr>
        <p:spPr>
          <a:xfrm>
            <a:off x="27310977" y="23223498"/>
            <a:ext cx="12527280" cy="4401205"/>
          </a:xfrm>
          <a:prstGeom prst="rect">
            <a:avLst/>
          </a:prstGeom>
          <a:noFill/>
        </p:spPr>
        <p:txBody>
          <a:bodyPr wrap="square" rtlCol="0">
            <a:spAutoFit/>
          </a:bodyPr>
          <a:lstStyle/>
          <a:p>
            <a:pPr marL="384059" indent="-384059">
              <a:buFont typeface="Arial" panose="020B0604020202020204" pitchFamily="34" charset="0"/>
              <a:buChar char="•"/>
            </a:pPr>
            <a:r>
              <a:rPr lang="en-US" sz="2800" dirty="0">
                <a:latin typeface="Arial" panose="020B0604020202020204" pitchFamily="34" charset="0"/>
                <a:cs typeface="Arial" panose="020B0604020202020204" pitchFamily="34" charset="0"/>
              </a:rPr>
              <a:t>Test other molting regulators for enhancement of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phenotypes</a:t>
            </a:r>
          </a:p>
          <a:p>
            <a:pPr marL="384059" indent="-384059">
              <a:buFont typeface="Arial" panose="020B0604020202020204" pitchFamily="34" charset="0"/>
              <a:buChar char="•"/>
            </a:pPr>
            <a:r>
              <a:rPr lang="en-US" sz="2800" dirty="0">
                <a:latin typeface="Arial" panose="020B0604020202020204" pitchFamily="34" charset="0"/>
                <a:cs typeface="Arial" panose="020B0604020202020204" pitchFamily="34" charset="0"/>
              </a:rPr>
              <a:t>Further characterization of </a:t>
            </a:r>
            <a:r>
              <a:rPr lang="en-US" sz="2800" i="1" dirty="0">
                <a:latin typeface="Arial" panose="020B0604020202020204" pitchFamily="34" charset="0"/>
                <a:cs typeface="Arial" panose="020B0604020202020204" pitchFamily="34" charset="0"/>
              </a:rPr>
              <a:t>nekl-3</a:t>
            </a:r>
            <a:endParaRPr lang="en-US" sz="2800" dirty="0">
              <a:latin typeface="Arial" panose="020B0604020202020204" pitchFamily="34" charset="0"/>
              <a:cs typeface="Arial" panose="020B0604020202020204" pitchFamily="34" charset="0"/>
            </a:endParaRPr>
          </a:p>
          <a:p>
            <a:pPr marL="698602"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Genetic interactions with other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components</a:t>
            </a:r>
          </a:p>
          <a:p>
            <a:pPr marL="698602"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Genetic interactions with microRNAs and microRNA targets</a:t>
            </a:r>
          </a:p>
          <a:p>
            <a:pPr marL="698602"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expression pattern</a:t>
            </a:r>
          </a:p>
          <a:p>
            <a:pPr marL="698602"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Physical interactions with </a:t>
            </a:r>
            <a:r>
              <a:rPr lang="en-US" sz="2800" dirty="0" err="1">
                <a:latin typeface="Arial" panose="020B0604020202020204" pitchFamily="34" charset="0"/>
                <a:cs typeface="Arial" panose="020B0604020202020204" pitchFamily="34" charset="0"/>
              </a:rPr>
              <a:t>miRISC</a:t>
            </a: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Continue primary screen</a:t>
            </a:r>
          </a:p>
          <a:p>
            <a:endParaRPr lang="en-US" sz="2800" dirty="0">
              <a:latin typeface="Arial" panose="020B0604020202020204" pitchFamily="34" charset="0"/>
              <a:cs typeface="Arial" panose="020B0604020202020204" pitchFamily="34" charset="0"/>
            </a:endParaRPr>
          </a:p>
          <a:p>
            <a:endParaRPr lang="en-US" sz="2800" dirty="0"/>
          </a:p>
        </p:txBody>
      </p:sp>
      <p:sp>
        <p:nvSpPr>
          <p:cNvPr id="63" name="Rectangle 10">
            <a:extLst>
              <a:ext uri="{FF2B5EF4-FFF2-40B4-BE49-F238E27FC236}">
                <a16:creationId xmlns:a16="http://schemas.microsoft.com/office/drawing/2014/main" id="{0C877F2C-5DA4-E64C-9877-EE998C472443}"/>
              </a:ext>
            </a:extLst>
          </p:cNvPr>
          <p:cNvSpPr>
            <a:spLocks noChangeArrowheads="1"/>
          </p:cNvSpPr>
          <p:nvPr/>
        </p:nvSpPr>
        <p:spPr bwMode="auto">
          <a:xfrm>
            <a:off x="45720" y="3237549"/>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Big Picture Question</a:t>
            </a:r>
          </a:p>
        </p:txBody>
      </p:sp>
      <p:sp>
        <p:nvSpPr>
          <p:cNvPr id="64" name="TextBox 63">
            <a:extLst>
              <a:ext uri="{FF2B5EF4-FFF2-40B4-BE49-F238E27FC236}">
                <a16:creationId xmlns:a16="http://schemas.microsoft.com/office/drawing/2014/main" id="{8B5D2245-8966-DC41-8F91-11DC1BB3FB4B}"/>
              </a:ext>
            </a:extLst>
          </p:cNvPr>
          <p:cNvSpPr txBox="1"/>
          <p:nvPr/>
        </p:nvSpPr>
        <p:spPr>
          <a:xfrm>
            <a:off x="75609" y="4401721"/>
            <a:ext cx="12618720" cy="1785104"/>
          </a:xfrm>
          <a:prstGeom prst="rect">
            <a:avLst/>
          </a:prstGeom>
          <a:noFill/>
        </p:spPr>
        <p:txBody>
          <a:bodyPr wrap="square" rtlCol="0">
            <a:spAutoFit/>
          </a:bodyPr>
          <a:lstStyle/>
          <a:p>
            <a:pPr algn="ctr"/>
            <a:r>
              <a:rPr lang="en-US" sz="5500" b="1" dirty="0">
                <a:latin typeface="Arial" panose="020B0604020202020204" pitchFamily="34" charset="0"/>
                <a:cs typeface="Arial" panose="020B0604020202020204" pitchFamily="34" charset="0"/>
              </a:rPr>
              <a:t>How do animals develop normally after a period of arrest? </a:t>
            </a:r>
          </a:p>
        </p:txBody>
      </p:sp>
      <p:sp>
        <p:nvSpPr>
          <p:cNvPr id="65" name="TextBox 64">
            <a:extLst>
              <a:ext uri="{FF2B5EF4-FFF2-40B4-BE49-F238E27FC236}">
                <a16:creationId xmlns:a16="http://schemas.microsoft.com/office/drawing/2014/main" id="{39ABB1F3-F3FD-AC40-8EE9-43D862DBDA66}"/>
              </a:ext>
            </a:extLst>
          </p:cNvPr>
          <p:cNvSpPr txBox="1"/>
          <p:nvPr/>
        </p:nvSpPr>
        <p:spPr>
          <a:xfrm>
            <a:off x="37746432" y="37519138"/>
            <a:ext cx="184731" cy="1164614"/>
          </a:xfrm>
          <a:prstGeom prst="rect">
            <a:avLst/>
          </a:prstGeom>
          <a:noFill/>
        </p:spPr>
        <p:txBody>
          <a:bodyPr wrap="none" rtlCol="0">
            <a:spAutoFit/>
          </a:bodyPr>
          <a:lstStyle/>
          <a:p>
            <a:endParaRPr lang="en-US" sz="6968" dirty="0"/>
          </a:p>
        </p:txBody>
      </p:sp>
      <p:grpSp>
        <p:nvGrpSpPr>
          <p:cNvPr id="66" name="Group 65">
            <a:extLst>
              <a:ext uri="{FF2B5EF4-FFF2-40B4-BE49-F238E27FC236}">
                <a16:creationId xmlns:a16="http://schemas.microsoft.com/office/drawing/2014/main" id="{81B5581D-FF74-B74C-B007-7BC01CB8F474}"/>
              </a:ext>
            </a:extLst>
          </p:cNvPr>
          <p:cNvGrpSpPr/>
          <p:nvPr/>
        </p:nvGrpSpPr>
        <p:grpSpPr>
          <a:xfrm>
            <a:off x="21444630" y="5051167"/>
            <a:ext cx="5388686" cy="4371398"/>
            <a:chOff x="20465598" y="7844412"/>
            <a:chExt cx="4825538" cy="4828031"/>
          </a:xfrm>
        </p:grpSpPr>
        <p:grpSp>
          <p:nvGrpSpPr>
            <p:cNvPr id="67" name="Group 66">
              <a:extLst>
                <a:ext uri="{FF2B5EF4-FFF2-40B4-BE49-F238E27FC236}">
                  <a16:creationId xmlns:a16="http://schemas.microsoft.com/office/drawing/2014/main" id="{8523D2D2-8350-6D4E-8C71-870030D1FB73}"/>
                </a:ext>
              </a:extLst>
            </p:cNvPr>
            <p:cNvGrpSpPr/>
            <p:nvPr/>
          </p:nvGrpSpPr>
          <p:grpSpPr>
            <a:xfrm>
              <a:off x="20465598" y="7844412"/>
              <a:ext cx="4825538" cy="4828031"/>
              <a:chOff x="22855079" y="29362214"/>
              <a:chExt cx="4517136" cy="4612545"/>
            </a:xfrm>
          </p:grpSpPr>
          <p:pic>
            <p:nvPicPr>
              <p:cNvPr id="72" name="Picture 71">
                <a:extLst>
                  <a:ext uri="{FF2B5EF4-FFF2-40B4-BE49-F238E27FC236}">
                    <a16:creationId xmlns:a16="http://schemas.microsoft.com/office/drawing/2014/main" id="{0BE2F435-E9DD-3443-8C24-E7DD5C19D8C7}"/>
                  </a:ext>
                </a:extLst>
              </p:cNvPr>
              <p:cNvPicPr>
                <a:picLocks noChangeAspect="1"/>
              </p:cNvPicPr>
              <p:nvPr/>
            </p:nvPicPr>
            <p:blipFill>
              <a:blip r:embed="rId7"/>
              <a:stretch>
                <a:fillRect/>
              </a:stretch>
            </p:blipFill>
            <p:spPr>
              <a:xfrm>
                <a:off x="22855079" y="29362214"/>
                <a:ext cx="4517136" cy="4612545"/>
              </a:xfrm>
              <a:prstGeom prst="rect">
                <a:avLst/>
              </a:prstGeom>
            </p:spPr>
          </p:pic>
          <p:cxnSp>
            <p:nvCxnSpPr>
              <p:cNvPr id="73" name="Straight Connector 72">
                <a:extLst>
                  <a:ext uri="{FF2B5EF4-FFF2-40B4-BE49-F238E27FC236}">
                    <a16:creationId xmlns:a16="http://schemas.microsoft.com/office/drawing/2014/main" id="{1A55E9EC-DBB3-324F-8D23-24A6F5AFE9AC}"/>
                  </a:ext>
                </a:extLst>
              </p:cNvPr>
              <p:cNvCxnSpPr>
                <a:cxnSpLocks/>
              </p:cNvCxnSpPr>
              <p:nvPr/>
            </p:nvCxnSpPr>
            <p:spPr>
              <a:xfrm>
                <a:off x="25190926" y="29641491"/>
                <a:ext cx="0" cy="3183981"/>
              </a:xfrm>
              <a:prstGeom prst="line">
                <a:avLst/>
              </a:prstGeom>
              <a:ln>
                <a:prstDash val="sysDot"/>
              </a:ln>
            </p:spPr>
            <p:style>
              <a:lnRef idx="1">
                <a:schemeClr val="dk1"/>
              </a:lnRef>
              <a:fillRef idx="0">
                <a:schemeClr val="dk1"/>
              </a:fillRef>
              <a:effectRef idx="0">
                <a:schemeClr val="dk1"/>
              </a:effectRef>
              <a:fontRef idx="minor">
                <a:schemeClr val="tx1"/>
              </a:fontRef>
            </p:style>
          </p:cxnSp>
        </p:grpSp>
        <p:sp>
          <p:nvSpPr>
            <p:cNvPr id="68" name="TextBox 67">
              <a:extLst>
                <a:ext uri="{FF2B5EF4-FFF2-40B4-BE49-F238E27FC236}">
                  <a16:creationId xmlns:a16="http://schemas.microsoft.com/office/drawing/2014/main" id="{A4236BB8-BE03-8E43-A81E-BBEE9D8EBC9F}"/>
                </a:ext>
              </a:extLst>
            </p:cNvPr>
            <p:cNvSpPr txBox="1"/>
            <p:nvPr/>
          </p:nvSpPr>
          <p:spPr>
            <a:xfrm>
              <a:off x="23300492" y="8070770"/>
              <a:ext cx="1510385" cy="493602"/>
            </a:xfrm>
            <a:prstGeom prst="rect">
              <a:avLst/>
            </a:prstGeom>
            <a:noFill/>
          </p:spPr>
          <p:txBody>
            <a:bodyPr wrap="square" rtlCol="0">
              <a:spAutoFit/>
            </a:bodyPr>
            <a:lstStyle/>
            <a:p>
              <a:r>
                <a:rPr lang="en-US" sz="2304" dirty="0">
                  <a:latin typeface="Arial" panose="020B0604020202020204" pitchFamily="34" charset="0"/>
                  <a:cs typeface="Arial" panose="020B0604020202020204" pitchFamily="34" charset="0"/>
                </a:rPr>
                <a:t>PD </a:t>
              </a:r>
              <a:r>
                <a:rPr lang="en-US" sz="2304" i="1" dirty="0">
                  <a:latin typeface="Arial" panose="020B0604020202020204" pitchFamily="34" charset="0"/>
                  <a:cs typeface="Arial" panose="020B0604020202020204" pitchFamily="34" charset="0"/>
                </a:rPr>
                <a:t>alg-1(0)</a:t>
              </a:r>
            </a:p>
          </p:txBody>
        </p:sp>
        <p:sp>
          <p:nvSpPr>
            <p:cNvPr id="69" name="TextBox 68">
              <a:extLst>
                <a:ext uri="{FF2B5EF4-FFF2-40B4-BE49-F238E27FC236}">
                  <a16:creationId xmlns:a16="http://schemas.microsoft.com/office/drawing/2014/main" id="{5E843A4B-4F85-E84F-A39D-F46A0B6FCDEF}"/>
                </a:ext>
              </a:extLst>
            </p:cNvPr>
            <p:cNvSpPr txBox="1"/>
            <p:nvPr/>
          </p:nvSpPr>
          <p:spPr>
            <a:xfrm>
              <a:off x="21806423" y="10073687"/>
              <a:ext cx="377026" cy="505972"/>
            </a:xfrm>
            <a:prstGeom prst="rect">
              <a:avLst/>
            </a:prstGeom>
            <a:noFill/>
          </p:spPr>
          <p:txBody>
            <a:bodyPr wrap="none" rtlCol="0">
              <a:spAutoFit/>
            </a:bodyPr>
            <a:lstStyle/>
            <a:p>
              <a:r>
                <a:rPr lang="en-US" sz="2688" dirty="0">
                  <a:latin typeface="Arial" panose="020B0604020202020204" pitchFamily="34" charset="0"/>
                  <a:cs typeface="Arial" panose="020B0604020202020204" pitchFamily="34" charset="0"/>
                </a:rPr>
                <a:t>0</a:t>
              </a:r>
            </a:p>
          </p:txBody>
        </p:sp>
        <p:sp>
          <p:nvSpPr>
            <p:cNvPr id="70" name="TextBox 69">
              <a:extLst>
                <a:ext uri="{FF2B5EF4-FFF2-40B4-BE49-F238E27FC236}">
                  <a16:creationId xmlns:a16="http://schemas.microsoft.com/office/drawing/2014/main" id="{1BA43C53-4752-1A40-BD75-1955054124AA}"/>
                </a:ext>
              </a:extLst>
            </p:cNvPr>
            <p:cNvSpPr txBox="1"/>
            <p:nvPr/>
          </p:nvSpPr>
          <p:spPr>
            <a:xfrm>
              <a:off x="23257156" y="10072964"/>
              <a:ext cx="377026" cy="505972"/>
            </a:xfrm>
            <a:prstGeom prst="rect">
              <a:avLst/>
            </a:prstGeom>
            <a:noFill/>
          </p:spPr>
          <p:txBody>
            <a:bodyPr wrap="none" rtlCol="0">
              <a:spAutoFit/>
            </a:bodyPr>
            <a:lstStyle/>
            <a:p>
              <a:r>
                <a:rPr lang="en-US" sz="2688" dirty="0">
                  <a:latin typeface="Arial" panose="020B0604020202020204" pitchFamily="34" charset="0"/>
                  <a:cs typeface="Arial" panose="020B0604020202020204" pitchFamily="34" charset="0"/>
                </a:rPr>
                <a:t>0</a:t>
              </a:r>
            </a:p>
          </p:txBody>
        </p:sp>
        <p:sp>
          <p:nvSpPr>
            <p:cNvPr id="71" name="TextBox 70">
              <a:extLst>
                <a:ext uri="{FF2B5EF4-FFF2-40B4-BE49-F238E27FC236}">
                  <a16:creationId xmlns:a16="http://schemas.microsoft.com/office/drawing/2014/main" id="{B8BD51E2-9523-4D4E-9A03-C68C2F8F2B01}"/>
                </a:ext>
              </a:extLst>
            </p:cNvPr>
            <p:cNvSpPr txBox="1"/>
            <p:nvPr/>
          </p:nvSpPr>
          <p:spPr>
            <a:xfrm>
              <a:off x="21655389" y="8070770"/>
              <a:ext cx="1018043" cy="493602"/>
            </a:xfrm>
            <a:prstGeom prst="rect">
              <a:avLst/>
            </a:prstGeom>
            <a:noFill/>
          </p:spPr>
          <p:txBody>
            <a:bodyPr wrap="none" rtlCol="0">
              <a:spAutoFit/>
            </a:bodyPr>
            <a:lstStyle/>
            <a:p>
              <a:r>
                <a:rPr lang="en-US" sz="2304" dirty="0">
                  <a:latin typeface="Arial" panose="020B0604020202020204" pitchFamily="34" charset="0"/>
                  <a:cs typeface="Arial" panose="020B0604020202020204" pitchFamily="34" charset="0"/>
                </a:rPr>
                <a:t>PD WT</a:t>
              </a:r>
            </a:p>
          </p:txBody>
        </p:sp>
      </p:grpSp>
      <p:sp>
        <p:nvSpPr>
          <p:cNvPr id="74" name="TextBox 73">
            <a:extLst>
              <a:ext uri="{FF2B5EF4-FFF2-40B4-BE49-F238E27FC236}">
                <a16:creationId xmlns:a16="http://schemas.microsoft.com/office/drawing/2014/main" id="{61AF2436-BBE4-6346-A03D-D0AFB2CD630B}"/>
              </a:ext>
            </a:extLst>
          </p:cNvPr>
          <p:cNvSpPr txBox="1"/>
          <p:nvPr/>
        </p:nvSpPr>
        <p:spPr>
          <a:xfrm>
            <a:off x="22587519" y="11668805"/>
            <a:ext cx="184731" cy="1164614"/>
          </a:xfrm>
          <a:prstGeom prst="rect">
            <a:avLst/>
          </a:prstGeom>
          <a:noFill/>
        </p:spPr>
        <p:txBody>
          <a:bodyPr wrap="none" rtlCol="0">
            <a:spAutoFit/>
          </a:bodyPr>
          <a:lstStyle/>
          <a:p>
            <a:endParaRPr lang="en-US" sz="6968" dirty="0"/>
          </a:p>
        </p:txBody>
      </p:sp>
      <p:sp>
        <p:nvSpPr>
          <p:cNvPr id="75" name="TextBox 74">
            <a:extLst>
              <a:ext uri="{FF2B5EF4-FFF2-40B4-BE49-F238E27FC236}">
                <a16:creationId xmlns:a16="http://schemas.microsoft.com/office/drawing/2014/main" id="{887707E4-141F-5540-8959-7360B25AD91A}"/>
              </a:ext>
            </a:extLst>
          </p:cNvPr>
          <p:cNvSpPr txBox="1"/>
          <p:nvPr/>
        </p:nvSpPr>
        <p:spPr>
          <a:xfrm rot="16200000">
            <a:off x="15135470" y="33477658"/>
            <a:ext cx="370303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 of worms with defective phenotype</a:t>
            </a:r>
          </a:p>
        </p:txBody>
      </p:sp>
      <p:pic>
        <p:nvPicPr>
          <p:cNvPr id="82" name="Picture 81">
            <a:extLst>
              <a:ext uri="{FF2B5EF4-FFF2-40B4-BE49-F238E27FC236}">
                <a16:creationId xmlns:a16="http://schemas.microsoft.com/office/drawing/2014/main" id="{41E3EA7C-8E83-8A4A-8232-C33CA6FEFB6B}"/>
              </a:ext>
            </a:extLst>
          </p:cNvPr>
          <p:cNvPicPr>
            <a:picLocks noChangeAspect="1"/>
          </p:cNvPicPr>
          <p:nvPr/>
        </p:nvPicPr>
        <p:blipFill>
          <a:blip r:embed="rId8"/>
          <a:stretch>
            <a:fillRect/>
          </a:stretch>
        </p:blipFill>
        <p:spPr>
          <a:xfrm>
            <a:off x="17311750" y="31894589"/>
            <a:ext cx="6613723" cy="4121239"/>
          </a:xfrm>
          <a:prstGeom prst="rect">
            <a:avLst/>
          </a:prstGeom>
        </p:spPr>
      </p:pic>
      <p:pic>
        <p:nvPicPr>
          <p:cNvPr id="83" name="Picture 82">
            <a:extLst>
              <a:ext uri="{FF2B5EF4-FFF2-40B4-BE49-F238E27FC236}">
                <a16:creationId xmlns:a16="http://schemas.microsoft.com/office/drawing/2014/main" id="{D960A658-61DC-3745-8769-6AFD4ECD5A02}"/>
              </a:ext>
            </a:extLst>
          </p:cNvPr>
          <p:cNvPicPr>
            <a:picLocks noChangeAspect="1"/>
          </p:cNvPicPr>
          <p:nvPr/>
        </p:nvPicPr>
        <p:blipFill>
          <a:blip r:embed="rId9"/>
          <a:stretch>
            <a:fillRect/>
          </a:stretch>
        </p:blipFill>
        <p:spPr>
          <a:xfrm>
            <a:off x="1727255" y="19502928"/>
            <a:ext cx="8412480" cy="6138575"/>
          </a:xfrm>
          <a:prstGeom prst="rect">
            <a:avLst/>
          </a:prstGeom>
        </p:spPr>
      </p:pic>
      <p:pic>
        <p:nvPicPr>
          <p:cNvPr id="84" name="Picture 83">
            <a:extLst>
              <a:ext uri="{FF2B5EF4-FFF2-40B4-BE49-F238E27FC236}">
                <a16:creationId xmlns:a16="http://schemas.microsoft.com/office/drawing/2014/main" id="{26EE25BC-0E89-6841-BB03-BB05574F6434}"/>
              </a:ext>
            </a:extLst>
          </p:cNvPr>
          <p:cNvPicPr>
            <a:picLocks noChangeAspect="1"/>
          </p:cNvPicPr>
          <p:nvPr/>
        </p:nvPicPr>
        <p:blipFill>
          <a:blip r:embed="rId10"/>
          <a:stretch>
            <a:fillRect/>
          </a:stretch>
        </p:blipFill>
        <p:spPr>
          <a:xfrm>
            <a:off x="5155007" y="16941742"/>
            <a:ext cx="7936861" cy="2557690"/>
          </a:xfrm>
          <a:prstGeom prst="rect">
            <a:avLst/>
          </a:prstGeom>
        </p:spPr>
      </p:pic>
      <p:sp>
        <p:nvSpPr>
          <p:cNvPr id="91" name="TextBox 90">
            <a:extLst>
              <a:ext uri="{FF2B5EF4-FFF2-40B4-BE49-F238E27FC236}">
                <a16:creationId xmlns:a16="http://schemas.microsoft.com/office/drawing/2014/main" id="{70618839-D8E7-464C-A771-7065BB038595}"/>
              </a:ext>
            </a:extLst>
          </p:cNvPr>
          <p:cNvSpPr txBox="1"/>
          <p:nvPr/>
        </p:nvSpPr>
        <p:spPr>
          <a:xfrm>
            <a:off x="13895946" y="8767382"/>
            <a:ext cx="5268812" cy="620478"/>
          </a:xfrm>
          <a:prstGeom prst="rect">
            <a:avLst/>
          </a:prstGeom>
          <a:noFill/>
        </p:spPr>
        <p:txBody>
          <a:bodyPr wrap="square" rtlCol="0">
            <a:spAutoFit/>
          </a:bodyPr>
          <a:lstStyle/>
          <a:p>
            <a:r>
              <a:rPr lang="en-US" sz="3456" b="1" dirty="0">
                <a:latin typeface="Arial" panose="020B0604020202020204" pitchFamily="34" charset="0"/>
                <a:cs typeface="Arial" panose="020B0604020202020204" pitchFamily="34" charset="0"/>
              </a:rPr>
              <a:t>1. Primary screen</a:t>
            </a:r>
          </a:p>
        </p:txBody>
      </p:sp>
      <p:sp>
        <p:nvSpPr>
          <p:cNvPr id="101" name="TextBox 100">
            <a:extLst>
              <a:ext uri="{FF2B5EF4-FFF2-40B4-BE49-F238E27FC236}">
                <a16:creationId xmlns:a16="http://schemas.microsoft.com/office/drawing/2014/main" id="{8F31FA85-C4F8-7741-921E-4AE6CB61D03A}"/>
              </a:ext>
            </a:extLst>
          </p:cNvPr>
          <p:cNvSpPr txBox="1"/>
          <p:nvPr/>
        </p:nvSpPr>
        <p:spPr>
          <a:xfrm>
            <a:off x="20925415" y="4818199"/>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B</a:t>
            </a:r>
          </a:p>
        </p:txBody>
      </p:sp>
      <p:sp>
        <p:nvSpPr>
          <p:cNvPr id="102" name="TextBox 101">
            <a:extLst>
              <a:ext uri="{FF2B5EF4-FFF2-40B4-BE49-F238E27FC236}">
                <a16:creationId xmlns:a16="http://schemas.microsoft.com/office/drawing/2014/main" id="{54DAA167-A32A-5842-AF56-AF0EEE4A0975}"/>
              </a:ext>
            </a:extLst>
          </p:cNvPr>
          <p:cNvSpPr txBox="1"/>
          <p:nvPr/>
        </p:nvSpPr>
        <p:spPr>
          <a:xfrm>
            <a:off x="13934680" y="19079726"/>
            <a:ext cx="3595011" cy="624145"/>
          </a:xfrm>
          <a:prstGeom prst="rect">
            <a:avLst/>
          </a:prstGeom>
          <a:noFill/>
        </p:spPr>
        <p:txBody>
          <a:bodyPr wrap="square" rtlCol="0">
            <a:spAutoFit/>
          </a:bodyPr>
          <a:lstStyle/>
          <a:p>
            <a:r>
              <a:rPr lang="en-US" sz="3456" b="1" dirty="0">
                <a:latin typeface="Arial" panose="020B0604020202020204" pitchFamily="34" charset="0"/>
                <a:cs typeface="Arial" panose="020B0604020202020204" pitchFamily="34" charset="0"/>
              </a:rPr>
              <a:t>2. Retest hits</a:t>
            </a:r>
          </a:p>
        </p:txBody>
      </p:sp>
      <p:sp>
        <p:nvSpPr>
          <p:cNvPr id="105" name="TextBox 104">
            <a:extLst>
              <a:ext uri="{FF2B5EF4-FFF2-40B4-BE49-F238E27FC236}">
                <a16:creationId xmlns:a16="http://schemas.microsoft.com/office/drawing/2014/main" id="{4E52F262-4BA3-7046-84A4-F4C9B23579D8}"/>
              </a:ext>
            </a:extLst>
          </p:cNvPr>
          <p:cNvSpPr txBox="1"/>
          <p:nvPr/>
        </p:nvSpPr>
        <p:spPr>
          <a:xfrm rot="16200000">
            <a:off x="27984499" y="8239192"/>
            <a:ext cx="372496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of worms  bursting and/or </a:t>
            </a:r>
            <a:r>
              <a:rPr lang="en-US" sz="2800" b="1" dirty="0" err="1">
                <a:latin typeface="Arial" panose="020B0604020202020204" pitchFamily="34" charset="0"/>
                <a:cs typeface="Arial" panose="020B0604020202020204" pitchFamily="34" charset="0"/>
              </a:rPr>
              <a:t>Pvl</a:t>
            </a:r>
            <a:endParaRPr lang="en-US" sz="2800" b="1" dirty="0">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B2F3596D-33D2-904B-8305-6D84A873DBD6}"/>
              </a:ext>
            </a:extLst>
          </p:cNvPr>
          <p:cNvSpPr txBox="1"/>
          <p:nvPr/>
        </p:nvSpPr>
        <p:spPr>
          <a:xfrm rot="16200000">
            <a:off x="27637612" y="13173689"/>
            <a:ext cx="4418735"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of worms with retarded </a:t>
            </a:r>
            <a:r>
              <a:rPr lang="en-US" sz="2800" b="1" i="1" dirty="0">
                <a:latin typeface="Arial" panose="020B0604020202020204" pitchFamily="34" charset="0"/>
                <a:cs typeface="Arial" panose="020B0604020202020204" pitchFamily="34" charset="0"/>
              </a:rPr>
              <a:t>col-19::GFP</a:t>
            </a:r>
            <a:endParaRPr lang="en-US" sz="2800" b="1" dirty="0">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0927E8C6-56CA-1242-B765-CBBEF4EB6BF0}"/>
              </a:ext>
            </a:extLst>
          </p:cNvPr>
          <p:cNvSpPr txBox="1"/>
          <p:nvPr/>
        </p:nvSpPr>
        <p:spPr>
          <a:xfrm>
            <a:off x="27310977" y="16232691"/>
            <a:ext cx="12527280" cy="5262979"/>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6: </a:t>
            </a:r>
            <a:r>
              <a:rPr lang="en-US" sz="2800" b="1" i="1" dirty="0">
                <a:latin typeface="Arial" panose="020B0604020202020204" pitchFamily="34" charset="0"/>
                <a:cs typeface="Arial" panose="020B0604020202020204" pitchFamily="34" charset="0"/>
              </a:rPr>
              <a:t>nekl-3 </a:t>
            </a:r>
            <a:r>
              <a:rPr lang="en-US" sz="2800" b="1" dirty="0">
                <a:latin typeface="Arial" panose="020B0604020202020204" pitchFamily="34" charset="0"/>
                <a:cs typeface="Arial" panose="020B0604020202020204" pitchFamily="34" charset="0"/>
              </a:rPr>
              <a:t>is more important to regulate </a:t>
            </a:r>
            <a:r>
              <a:rPr lang="en-US" sz="2800" b="1" i="1" dirty="0">
                <a:latin typeface="Arial" panose="020B0604020202020204" pitchFamily="34" charset="0"/>
                <a:cs typeface="Arial" panose="020B0604020202020204" pitchFamily="34" charset="0"/>
              </a:rPr>
              <a:t>col-19::</a:t>
            </a:r>
            <a:r>
              <a:rPr lang="en-US" sz="2800" b="1" i="1" dirty="0" err="1">
                <a:latin typeface="Arial" panose="020B0604020202020204" pitchFamily="34" charset="0"/>
                <a:cs typeface="Arial" panose="020B0604020202020204" pitchFamily="34" charset="0"/>
              </a:rPr>
              <a:t>gfp</a:t>
            </a:r>
            <a:r>
              <a:rPr lang="en-US" sz="2800" b="1" i="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expression after </a:t>
            </a:r>
            <a:r>
              <a:rPr lang="en-US" sz="2800" b="1" dirty="0" err="1">
                <a:latin typeface="Arial" panose="020B0604020202020204" pitchFamily="34" charset="0"/>
                <a:cs typeface="Arial" panose="020B0604020202020204" pitchFamily="34" charset="0"/>
              </a:rPr>
              <a:t>dauer</a:t>
            </a:r>
            <a:r>
              <a:rPr lang="en-US" sz="2800" b="1" dirty="0">
                <a:latin typeface="Arial" panose="020B0604020202020204" pitchFamily="34" charset="0"/>
                <a:cs typeface="Arial" panose="020B0604020202020204" pitchFamily="34" charset="0"/>
              </a:rPr>
              <a:t> than during continuous development. </a:t>
            </a:r>
            <a:r>
              <a:rPr lang="en-US" sz="2800" dirty="0">
                <a:latin typeface="Arial" panose="020B0604020202020204" pitchFamily="34" charset="0"/>
                <a:cs typeface="Arial" panose="020B0604020202020204" pitchFamily="34" charset="0"/>
              </a:rPr>
              <a:t>RNAi of </a:t>
            </a:r>
            <a:r>
              <a:rPr lang="en-US" sz="2800" i="1" dirty="0">
                <a:latin typeface="Arial" panose="020B0604020202020204" pitchFamily="34" charset="0"/>
                <a:cs typeface="Arial" panose="020B0604020202020204" pitchFamily="34" charset="0"/>
              </a:rPr>
              <a:t>nekl-3 </a:t>
            </a:r>
            <a:r>
              <a:rPr lang="en-US" sz="2800" dirty="0">
                <a:latin typeface="Arial" panose="020B0604020202020204" pitchFamily="34" charset="0"/>
                <a:cs typeface="Arial" panose="020B0604020202020204" pitchFamily="34" charset="0"/>
              </a:rPr>
              <a:t>and controls in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animals that developed continuously (</a:t>
            </a:r>
            <a:r>
              <a:rPr lang="en-US" sz="2800" dirty="0" err="1">
                <a:latin typeface="Arial" panose="020B0604020202020204" pitchFamily="34" charset="0"/>
                <a:cs typeface="Arial" panose="020B0604020202020204" pitchFamily="34" charset="0"/>
              </a:rPr>
              <a:t>Cont</a:t>
            </a:r>
            <a:r>
              <a:rPr lang="en-US" sz="2800" dirty="0">
                <a:latin typeface="Arial" panose="020B0604020202020204" pitchFamily="34" charset="0"/>
                <a:cs typeface="Arial" panose="020B0604020202020204" pitchFamily="34" charset="0"/>
              </a:rPr>
              <a:t> D.) or experienced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(PD). 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animals contained the </a:t>
            </a:r>
            <a:r>
              <a:rPr lang="en-US" sz="2800" i="1" dirty="0">
                <a:latin typeface="Arial" panose="020B0604020202020204" pitchFamily="34" charset="0"/>
                <a:cs typeface="Arial" panose="020B0604020202020204" pitchFamily="34" charset="0"/>
              </a:rPr>
              <a:t>daf-7(e1372) </a:t>
            </a:r>
            <a:r>
              <a:rPr lang="en-US" sz="2800" dirty="0">
                <a:latin typeface="Arial" panose="020B0604020202020204" pitchFamily="34" charset="0"/>
                <a:cs typeface="Arial" panose="020B0604020202020204" pitchFamily="34" charset="0"/>
              </a:rPr>
              <a:t>mutation whereas continuously developing animals did not. These are preliminary data from a single experiment. (A) </a:t>
            </a:r>
            <a:r>
              <a:rPr lang="en-US" sz="2800" i="1" dirty="0">
                <a:latin typeface="Arial" panose="020B0604020202020204" pitchFamily="34" charset="0"/>
                <a:cs typeface="Arial" panose="020B0604020202020204" pitchFamily="34" charset="0"/>
              </a:rPr>
              <a:t>alg-1(0) </a:t>
            </a:r>
            <a:r>
              <a:rPr lang="en-US" sz="2800" dirty="0" err="1">
                <a:latin typeface="Arial" panose="020B0604020202020204" pitchFamily="34" charset="0"/>
                <a:cs typeface="Arial" panose="020B0604020202020204" pitchFamily="34" charset="0"/>
              </a:rPr>
              <a:t>bursitng</a:t>
            </a:r>
            <a:r>
              <a:rPr lang="en-US" sz="2800" dirty="0">
                <a:latin typeface="Arial" panose="020B0604020202020204" pitchFamily="34" charset="0"/>
                <a:cs typeface="Arial" panose="020B0604020202020204" pitchFamily="34" charset="0"/>
              </a:rPr>
              <a:t> and </a:t>
            </a:r>
            <a:r>
              <a:rPr lang="en-US" sz="2800" dirty="0" err="1">
                <a:latin typeface="Arial" panose="020B0604020202020204" pitchFamily="34" charset="0"/>
                <a:cs typeface="Arial" panose="020B0604020202020204" pitchFamily="34" charset="0"/>
              </a:rPr>
              <a:t>Pvl</a:t>
            </a:r>
            <a:r>
              <a:rPr lang="en-US" sz="2800" dirty="0">
                <a:latin typeface="Arial" panose="020B0604020202020204" pitchFamily="34" charset="0"/>
                <a:cs typeface="Arial" panose="020B0604020202020204" pitchFamily="34" charset="0"/>
              </a:rPr>
              <a:t> phenotypes are already highly penetrant during continuous development. Surprisingly, </a:t>
            </a:r>
            <a:r>
              <a:rPr lang="en-US" sz="2800" i="1" dirty="0">
                <a:latin typeface="Arial" panose="020B0604020202020204" pitchFamily="34" charset="0"/>
                <a:cs typeface="Arial" panose="020B0604020202020204" pitchFamily="34" charset="0"/>
              </a:rPr>
              <a:t>nekl-3(RNAi) </a:t>
            </a:r>
            <a:r>
              <a:rPr lang="en-US" sz="2800" dirty="0">
                <a:latin typeface="Arial" panose="020B0604020202020204" pitchFamily="34" charset="0"/>
                <a:cs typeface="Arial" panose="020B0604020202020204" pitchFamily="34" charset="0"/>
              </a:rPr>
              <a:t>may have suppressed this phenotype slightly, but more experiments are needed to confirm this.  (B)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adults rarely display </a:t>
            </a:r>
            <a:r>
              <a:rPr lang="en-US" sz="2800" i="1" dirty="0">
                <a:latin typeface="Arial" panose="020B0604020202020204" pitchFamily="34" charset="0"/>
                <a:cs typeface="Arial" panose="020B0604020202020204" pitchFamily="34" charset="0"/>
              </a:rPr>
              <a:t>col-19::</a:t>
            </a:r>
            <a:r>
              <a:rPr lang="en-US" sz="2800" i="1" dirty="0" err="1">
                <a:latin typeface="Arial" panose="020B0604020202020204" pitchFamily="34" charset="0"/>
                <a:cs typeface="Arial" panose="020B0604020202020204" pitchFamily="34" charset="0"/>
              </a:rPr>
              <a:t>gfp</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defects whether they develop continuously or </a:t>
            </a:r>
            <a:r>
              <a:rPr lang="en-US" sz="2800" dirty="0" err="1">
                <a:latin typeface="Arial" panose="020B0604020202020204" pitchFamily="34" charset="0"/>
                <a:cs typeface="Arial" panose="020B0604020202020204" pitchFamily="34" charset="0"/>
              </a:rPr>
              <a:t>rhtough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kin-3(RNAi) </a:t>
            </a:r>
            <a:r>
              <a:rPr lang="en-US" sz="2800" dirty="0">
                <a:latin typeface="Arial" panose="020B0604020202020204" pitchFamily="34" charset="0"/>
                <a:cs typeface="Arial" panose="020B0604020202020204" pitchFamily="34" charset="0"/>
              </a:rPr>
              <a:t>does not enhance this phenotype. By contrast, </a:t>
            </a:r>
            <a:r>
              <a:rPr lang="en-US" sz="2800" i="1" dirty="0">
                <a:latin typeface="Arial" panose="020B0604020202020204" pitchFamily="34" charset="0"/>
                <a:cs typeface="Arial" panose="020B0604020202020204" pitchFamily="34" charset="0"/>
              </a:rPr>
              <a:t>nekl-3(RNAi) </a:t>
            </a:r>
            <a:r>
              <a:rPr lang="en-US" sz="2800" dirty="0">
                <a:latin typeface="Arial" panose="020B0604020202020204" pitchFamily="34" charset="0"/>
                <a:cs typeface="Arial" panose="020B0604020202020204" pitchFamily="34" charset="0"/>
              </a:rPr>
              <a:t>produces a penetrant </a:t>
            </a:r>
            <a:r>
              <a:rPr lang="en-US" sz="2800" i="1" dirty="0">
                <a:latin typeface="Arial" panose="020B0604020202020204" pitchFamily="34" charset="0"/>
                <a:cs typeface="Arial" panose="020B0604020202020204" pitchFamily="34" charset="0"/>
              </a:rPr>
              <a:t>col-19::</a:t>
            </a:r>
            <a:r>
              <a:rPr lang="en-US" sz="2800" i="1" dirty="0" err="1">
                <a:latin typeface="Arial" panose="020B0604020202020204" pitchFamily="34" charset="0"/>
                <a:cs typeface="Arial" panose="020B0604020202020204" pitchFamily="34" charset="0"/>
              </a:rPr>
              <a:t>gfp</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defect in 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animals.</a:t>
            </a:r>
          </a:p>
        </p:txBody>
      </p:sp>
      <p:grpSp>
        <p:nvGrpSpPr>
          <p:cNvPr id="114" name="Group 113">
            <a:extLst>
              <a:ext uri="{FF2B5EF4-FFF2-40B4-BE49-F238E27FC236}">
                <a16:creationId xmlns:a16="http://schemas.microsoft.com/office/drawing/2014/main" id="{360A54DA-A0C3-3547-8773-4DD6C6EA3C29}"/>
              </a:ext>
            </a:extLst>
          </p:cNvPr>
          <p:cNvGrpSpPr>
            <a:grpSpLocks noChangeAspect="1"/>
          </p:cNvGrpSpPr>
          <p:nvPr/>
        </p:nvGrpSpPr>
        <p:grpSpPr>
          <a:xfrm>
            <a:off x="1559081" y="7722271"/>
            <a:ext cx="8229600" cy="5872049"/>
            <a:chOff x="1222227" y="8693108"/>
            <a:chExt cx="8688294" cy="6800860"/>
          </a:xfrm>
        </p:grpSpPr>
        <p:pic>
          <p:nvPicPr>
            <p:cNvPr id="115" name="Picture 114" descr="lineage-2.pdf">
              <a:extLst>
                <a:ext uri="{FF2B5EF4-FFF2-40B4-BE49-F238E27FC236}">
                  <a16:creationId xmlns:a16="http://schemas.microsoft.com/office/drawing/2014/main" id="{983F82C0-0706-A14A-816C-FA7E180DDD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2227" y="8693108"/>
              <a:ext cx="8688294" cy="6800860"/>
            </a:xfrm>
            <a:prstGeom prst="rect">
              <a:avLst/>
            </a:prstGeom>
          </p:spPr>
        </p:pic>
        <p:sp>
          <p:nvSpPr>
            <p:cNvPr id="116" name="Rectangle 115">
              <a:extLst>
                <a:ext uri="{FF2B5EF4-FFF2-40B4-BE49-F238E27FC236}">
                  <a16:creationId xmlns:a16="http://schemas.microsoft.com/office/drawing/2014/main" id="{19D64521-2A10-D14A-A928-9BD3A1CD611A}"/>
                </a:ext>
              </a:extLst>
            </p:cNvPr>
            <p:cNvSpPr/>
            <p:nvPr/>
          </p:nvSpPr>
          <p:spPr>
            <a:xfrm>
              <a:off x="3880868" y="9626138"/>
              <a:ext cx="1588907" cy="43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782" tIns="43891" rIns="87782" bIns="43891" numCol="1" spcCol="0" rtlCol="0" fromWordArt="0" anchor="ctr" anchorCtr="0" forceAA="0" compatLnSpc="1">
              <a:prstTxWarp prst="textNoShape">
                <a:avLst/>
              </a:prstTxWarp>
              <a:noAutofit/>
            </a:bodyPr>
            <a:lstStyle/>
            <a:p>
              <a:pPr algn="ctr"/>
              <a:endParaRPr lang="en-US" sz="2300"/>
            </a:p>
          </p:txBody>
        </p:sp>
        <p:sp>
          <p:nvSpPr>
            <p:cNvPr id="117" name="Rectangle 116">
              <a:extLst>
                <a:ext uri="{FF2B5EF4-FFF2-40B4-BE49-F238E27FC236}">
                  <a16:creationId xmlns:a16="http://schemas.microsoft.com/office/drawing/2014/main" id="{4D2D7DFC-2F37-4F41-A632-2EEC59BFE066}"/>
                </a:ext>
              </a:extLst>
            </p:cNvPr>
            <p:cNvSpPr/>
            <p:nvPr/>
          </p:nvSpPr>
          <p:spPr>
            <a:xfrm>
              <a:off x="7637737" y="9587971"/>
              <a:ext cx="1588907" cy="43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782" tIns="43891" rIns="87782" bIns="43891" numCol="1" spcCol="0" rtlCol="0" fromWordArt="0" anchor="ctr" anchorCtr="0" forceAA="0" compatLnSpc="1">
              <a:prstTxWarp prst="textNoShape">
                <a:avLst/>
              </a:prstTxWarp>
              <a:noAutofit/>
            </a:bodyPr>
            <a:lstStyle/>
            <a:p>
              <a:pPr algn="ctr"/>
              <a:endParaRPr lang="en-US" sz="2300"/>
            </a:p>
          </p:txBody>
        </p:sp>
      </p:grpSp>
      <p:sp>
        <p:nvSpPr>
          <p:cNvPr id="122" name="TextBox 121">
            <a:extLst>
              <a:ext uri="{FF2B5EF4-FFF2-40B4-BE49-F238E27FC236}">
                <a16:creationId xmlns:a16="http://schemas.microsoft.com/office/drawing/2014/main" id="{161D8CFD-8490-D349-B121-F1A7A314A379}"/>
              </a:ext>
            </a:extLst>
          </p:cNvPr>
          <p:cNvSpPr txBox="1"/>
          <p:nvPr/>
        </p:nvSpPr>
        <p:spPr>
          <a:xfrm>
            <a:off x="14215291" y="9365738"/>
            <a:ext cx="9858244"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Screen for bursting/</a:t>
            </a:r>
            <a:r>
              <a:rPr lang="en-US" sz="3200" dirty="0" err="1">
                <a:latin typeface="Arial" panose="020B0604020202020204" pitchFamily="34" charset="0"/>
                <a:cs typeface="Arial" panose="020B0604020202020204" pitchFamily="34" charset="0"/>
              </a:rPr>
              <a:t>Pvl</a:t>
            </a:r>
            <a:r>
              <a:rPr lang="en-US" sz="3200" dirty="0">
                <a:latin typeface="Arial" panose="020B0604020202020204" pitchFamily="34" charset="0"/>
                <a:cs typeface="Arial" panose="020B0604020202020204" pitchFamily="34" charset="0"/>
              </a:rPr>
              <a:t>: 276 genes screened so far</a:t>
            </a:r>
          </a:p>
        </p:txBody>
      </p:sp>
      <p:sp>
        <p:nvSpPr>
          <p:cNvPr id="132" name="TextBox 131">
            <a:extLst>
              <a:ext uri="{FF2B5EF4-FFF2-40B4-BE49-F238E27FC236}">
                <a16:creationId xmlns:a16="http://schemas.microsoft.com/office/drawing/2014/main" id="{0168B4A3-E952-DB4F-B333-A097A315E7F5}"/>
              </a:ext>
            </a:extLst>
          </p:cNvPr>
          <p:cNvSpPr txBox="1"/>
          <p:nvPr/>
        </p:nvSpPr>
        <p:spPr>
          <a:xfrm>
            <a:off x="15588343" y="19050000"/>
            <a:ext cx="184731" cy="1209242"/>
          </a:xfrm>
          <a:prstGeom prst="rect">
            <a:avLst/>
          </a:prstGeom>
          <a:noFill/>
        </p:spPr>
        <p:txBody>
          <a:bodyPr wrap="none" rtlCol="0">
            <a:spAutoFit/>
          </a:bodyPr>
          <a:lstStyle/>
          <a:p>
            <a:endParaRPr lang="en-US" dirty="0"/>
          </a:p>
        </p:txBody>
      </p:sp>
      <p:sp>
        <p:nvSpPr>
          <p:cNvPr id="134" name="Rectangle 133">
            <a:extLst>
              <a:ext uri="{FF2B5EF4-FFF2-40B4-BE49-F238E27FC236}">
                <a16:creationId xmlns:a16="http://schemas.microsoft.com/office/drawing/2014/main" id="{AB474E9C-0259-DF43-8ACE-9A398F6FD2D8}"/>
              </a:ext>
            </a:extLst>
          </p:cNvPr>
          <p:cNvSpPr>
            <a:spLocks noChangeArrowheads="1"/>
          </p:cNvSpPr>
          <p:nvPr/>
        </p:nvSpPr>
        <p:spPr bwMode="auto">
          <a:xfrm>
            <a:off x="27282582" y="3239384"/>
            <a:ext cx="12801600" cy="1280160"/>
          </a:xfrm>
          <a:prstGeom prst="rect">
            <a:avLst/>
          </a:prstGeom>
          <a:solidFill>
            <a:srgbClr val="A0BEC8"/>
          </a:solidFill>
          <a:ln w="12700">
            <a:noFill/>
            <a:miter lim="800000"/>
          </a:ln>
        </p:spPr>
        <p:txBody>
          <a:bodyPr wrap="none" lIns="307238" tIns="81930" rIns="307238" bIns="76791" anchor="ctr" anchorCtr="0"/>
          <a:lstStyle>
            <a:defPPr>
              <a:defRPr kern="1200" smtId="4294967295"/>
            </a:defPPr>
          </a:lstStyle>
          <a:p>
            <a:pPr algn="ctr" defTabSz="5267313">
              <a:defRPr/>
            </a:pPr>
            <a:r>
              <a:rPr lang="en-US" sz="6300" b="1" dirty="0">
                <a:solidFill>
                  <a:schemeClr val="bg1"/>
                </a:solidFill>
                <a:latin typeface="Arial" panose="020B0604020202020204" pitchFamily="34" charset="0"/>
                <a:cs typeface="Arial" panose="020B0604020202020204" pitchFamily="34" charset="0"/>
              </a:rPr>
              <a:t>Question</a:t>
            </a:r>
          </a:p>
        </p:txBody>
      </p:sp>
      <p:sp>
        <p:nvSpPr>
          <p:cNvPr id="135" name="TextBox 134">
            <a:extLst>
              <a:ext uri="{FF2B5EF4-FFF2-40B4-BE49-F238E27FC236}">
                <a16:creationId xmlns:a16="http://schemas.microsoft.com/office/drawing/2014/main" id="{FB12AE4D-6667-9548-8EA6-6379D3748ECD}"/>
              </a:ext>
            </a:extLst>
          </p:cNvPr>
          <p:cNvSpPr txBox="1"/>
          <p:nvPr/>
        </p:nvSpPr>
        <p:spPr>
          <a:xfrm>
            <a:off x="27547646" y="4698423"/>
            <a:ext cx="12134994" cy="1785104"/>
          </a:xfrm>
          <a:prstGeom prst="rect">
            <a:avLst/>
          </a:prstGeom>
          <a:noFill/>
        </p:spPr>
        <p:txBody>
          <a:bodyPr wrap="square" rtlCol="0">
            <a:spAutoFit/>
          </a:bodyPr>
          <a:lstStyle/>
          <a:p>
            <a:pPr algn="ctr"/>
            <a:r>
              <a:rPr lang="en-US" sz="5500" b="1" dirty="0">
                <a:latin typeface="Arial" panose="020B0604020202020204" pitchFamily="34" charset="0"/>
                <a:cs typeface="Arial" panose="020B0604020202020204" pitchFamily="34" charset="0"/>
              </a:rPr>
              <a:t>How does </a:t>
            </a:r>
            <a:r>
              <a:rPr lang="en-US" sz="5500" b="1" i="1" dirty="0">
                <a:latin typeface="Arial" panose="020B0604020202020204" pitchFamily="34" charset="0"/>
                <a:cs typeface="Arial" panose="020B0604020202020204" pitchFamily="34" charset="0"/>
              </a:rPr>
              <a:t>nekl-3 </a:t>
            </a:r>
            <a:r>
              <a:rPr lang="en-US" sz="5500" b="1" dirty="0">
                <a:latin typeface="Arial" panose="020B0604020202020204" pitchFamily="34" charset="0"/>
                <a:cs typeface="Arial" panose="020B0604020202020204" pitchFamily="34" charset="0"/>
              </a:rPr>
              <a:t>interact with </a:t>
            </a:r>
            <a:r>
              <a:rPr lang="en-US" sz="5500" b="1" i="1" dirty="0">
                <a:latin typeface="Arial" panose="020B0604020202020204" pitchFamily="34" charset="0"/>
                <a:cs typeface="Arial" panose="020B0604020202020204" pitchFamily="34" charset="0"/>
              </a:rPr>
              <a:t>alg-1 </a:t>
            </a:r>
            <a:r>
              <a:rPr lang="en-US" sz="5500" b="1" dirty="0">
                <a:latin typeface="Arial" panose="020B0604020202020204" pitchFamily="34" charset="0"/>
                <a:cs typeface="Arial" panose="020B0604020202020204" pitchFamily="34" charset="0"/>
              </a:rPr>
              <a:t>during continuous development? </a:t>
            </a:r>
          </a:p>
        </p:txBody>
      </p:sp>
      <p:sp>
        <p:nvSpPr>
          <p:cNvPr id="141" name="TextBox 140">
            <a:extLst>
              <a:ext uri="{FF2B5EF4-FFF2-40B4-BE49-F238E27FC236}">
                <a16:creationId xmlns:a16="http://schemas.microsoft.com/office/drawing/2014/main" id="{45A044E1-E4B1-9746-A39A-F42FC00C7376}"/>
              </a:ext>
            </a:extLst>
          </p:cNvPr>
          <p:cNvSpPr txBox="1"/>
          <p:nvPr/>
        </p:nvSpPr>
        <p:spPr>
          <a:xfrm rot="16200000">
            <a:off x="12460023" y="15726318"/>
            <a:ext cx="369096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 of worms with bursting and/or </a:t>
            </a:r>
            <a:r>
              <a:rPr lang="en-US" sz="2400" b="1" dirty="0" err="1">
                <a:latin typeface="Arial" panose="020B0604020202020204" pitchFamily="34" charset="0"/>
                <a:cs typeface="Arial" panose="020B0604020202020204" pitchFamily="34" charset="0"/>
              </a:rPr>
              <a:t>Pvl</a:t>
            </a:r>
            <a:endParaRPr lang="en-US" sz="2400" b="1" dirty="0">
              <a:latin typeface="Arial" panose="020B0604020202020204" pitchFamily="34" charset="0"/>
              <a:cs typeface="Arial" panose="020B0604020202020204" pitchFamily="34" charset="0"/>
            </a:endParaRPr>
          </a:p>
        </p:txBody>
      </p:sp>
      <p:sp>
        <p:nvSpPr>
          <p:cNvPr id="158" name="TextBox 157">
            <a:extLst>
              <a:ext uri="{FF2B5EF4-FFF2-40B4-BE49-F238E27FC236}">
                <a16:creationId xmlns:a16="http://schemas.microsoft.com/office/drawing/2014/main" id="{1CC3F207-C726-4545-90DF-C53B7E6D8C0A}"/>
              </a:ext>
            </a:extLst>
          </p:cNvPr>
          <p:cNvSpPr txBox="1"/>
          <p:nvPr/>
        </p:nvSpPr>
        <p:spPr>
          <a:xfrm>
            <a:off x="13905459" y="9424530"/>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C</a:t>
            </a:r>
          </a:p>
        </p:txBody>
      </p:sp>
      <p:sp>
        <p:nvSpPr>
          <p:cNvPr id="159" name="TextBox 158">
            <a:extLst>
              <a:ext uri="{FF2B5EF4-FFF2-40B4-BE49-F238E27FC236}">
                <a16:creationId xmlns:a16="http://schemas.microsoft.com/office/drawing/2014/main" id="{E346D44B-847D-324C-9ADF-DC991C229F6E}"/>
              </a:ext>
            </a:extLst>
          </p:cNvPr>
          <p:cNvSpPr txBox="1"/>
          <p:nvPr/>
        </p:nvSpPr>
        <p:spPr>
          <a:xfrm>
            <a:off x="13905459" y="13873529"/>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D</a:t>
            </a:r>
          </a:p>
        </p:txBody>
      </p:sp>
      <p:sp>
        <p:nvSpPr>
          <p:cNvPr id="160" name="TextBox 159">
            <a:extLst>
              <a:ext uri="{FF2B5EF4-FFF2-40B4-BE49-F238E27FC236}">
                <a16:creationId xmlns:a16="http://schemas.microsoft.com/office/drawing/2014/main" id="{58BCCB63-1611-CE45-A8D1-1182DC3840CD}"/>
              </a:ext>
            </a:extLst>
          </p:cNvPr>
          <p:cNvSpPr txBox="1"/>
          <p:nvPr/>
        </p:nvSpPr>
        <p:spPr>
          <a:xfrm>
            <a:off x="13905459" y="19671618"/>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E</a:t>
            </a:r>
          </a:p>
        </p:txBody>
      </p:sp>
      <p:sp>
        <p:nvSpPr>
          <p:cNvPr id="165" name="TextBox 164">
            <a:extLst>
              <a:ext uri="{FF2B5EF4-FFF2-40B4-BE49-F238E27FC236}">
                <a16:creationId xmlns:a16="http://schemas.microsoft.com/office/drawing/2014/main" id="{6D5B1423-46C8-144A-B14D-5083D35731C5}"/>
              </a:ext>
            </a:extLst>
          </p:cNvPr>
          <p:cNvSpPr txBox="1"/>
          <p:nvPr/>
        </p:nvSpPr>
        <p:spPr>
          <a:xfrm>
            <a:off x="28336573" y="6590618"/>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A</a:t>
            </a:r>
          </a:p>
        </p:txBody>
      </p:sp>
      <p:sp>
        <p:nvSpPr>
          <p:cNvPr id="166" name="TextBox 165">
            <a:extLst>
              <a:ext uri="{FF2B5EF4-FFF2-40B4-BE49-F238E27FC236}">
                <a16:creationId xmlns:a16="http://schemas.microsoft.com/office/drawing/2014/main" id="{FCF58682-FEE3-BD46-A6A3-055CB93947B4}"/>
              </a:ext>
            </a:extLst>
          </p:cNvPr>
          <p:cNvSpPr txBox="1"/>
          <p:nvPr/>
        </p:nvSpPr>
        <p:spPr>
          <a:xfrm>
            <a:off x="28336573" y="11518900"/>
            <a:ext cx="461973" cy="565091"/>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B</a:t>
            </a:r>
          </a:p>
        </p:txBody>
      </p:sp>
      <p:sp>
        <p:nvSpPr>
          <p:cNvPr id="171" name="TextBox 170">
            <a:extLst>
              <a:ext uri="{FF2B5EF4-FFF2-40B4-BE49-F238E27FC236}">
                <a16:creationId xmlns:a16="http://schemas.microsoft.com/office/drawing/2014/main" id="{35B3B6E6-8FD7-6B49-875D-74A33DA55AF5}"/>
              </a:ext>
            </a:extLst>
          </p:cNvPr>
          <p:cNvSpPr txBox="1"/>
          <p:nvPr/>
        </p:nvSpPr>
        <p:spPr>
          <a:xfrm>
            <a:off x="19389430" y="11856213"/>
            <a:ext cx="1430863"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RNAi</a:t>
            </a:r>
          </a:p>
        </p:txBody>
      </p:sp>
      <p:grpSp>
        <p:nvGrpSpPr>
          <p:cNvPr id="209" name="Group 208">
            <a:extLst>
              <a:ext uri="{FF2B5EF4-FFF2-40B4-BE49-F238E27FC236}">
                <a16:creationId xmlns:a16="http://schemas.microsoft.com/office/drawing/2014/main" id="{9AA269BF-947F-DE4E-8F1C-F435338AF7C0}"/>
              </a:ext>
            </a:extLst>
          </p:cNvPr>
          <p:cNvGrpSpPr/>
          <p:nvPr/>
        </p:nvGrpSpPr>
        <p:grpSpPr>
          <a:xfrm>
            <a:off x="16610062" y="9931202"/>
            <a:ext cx="6810421" cy="3967479"/>
            <a:chOff x="16145169" y="10303739"/>
            <a:chExt cx="6810421" cy="3967479"/>
          </a:xfrm>
        </p:grpSpPr>
        <p:pic>
          <p:nvPicPr>
            <p:cNvPr id="169" name="Picture 168">
              <a:extLst>
                <a:ext uri="{FF2B5EF4-FFF2-40B4-BE49-F238E27FC236}">
                  <a16:creationId xmlns:a16="http://schemas.microsoft.com/office/drawing/2014/main" id="{476F838A-3EDE-104E-B2D6-01E41B872F8E}"/>
                </a:ext>
              </a:extLst>
            </p:cNvPr>
            <p:cNvPicPr>
              <a:picLocks/>
            </p:cNvPicPr>
            <p:nvPr/>
          </p:nvPicPr>
          <p:blipFill>
            <a:blip r:embed="rId12"/>
            <a:stretch>
              <a:fillRect/>
            </a:stretch>
          </p:blipFill>
          <p:spPr>
            <a:xfrm>
              <a:off x="20364844" y="12557468"/>
              <a:ext cx="2590746" cy="1713750"/>
            </a:xfrm>
            <a:prstGeom prst="rect">
              <a:avLst/>
            </a:prstGeom>
          </p:spPr>
        </p:pic>
        <p:pic>
          <p:nvPicPr>
            <p:cNvPr id="170" name="Picture 169">
              <a:extLst>
                <a:ext uri="{FF2B5EF4-FFF2-40B4-BE49-F238E27FC236}">
                  <a16:creationId xmlns:a16="http://schemas.microsoft.com/office/drawing/2014/main" id="{A35E27FD-F31E-CC42-A044-E06C90DF6F30}"/>
                </a:ext>
              </a:extLst>
            </p:cNvPr>
            <p:cNvPicPr>
              <a:picLocks noChangeAspect="1"/>
            </p:cNvPicPr>
            <p:nvPr/>
          </p:nvPicPr>
          <p:blipFill>
            <a:blip r:embed="rId13"/>
            <a:stretch>
              <a:fillRect/>
            </a:stretch>
          </p:blipFill>
          <p:spPr>
            <a:xfrm>
              <a:off x="18285441" y="10303739"/>
              <a:ext cx="2443625" cy="1857962"/>
            </a:xfrm>
            <a:prstGeom prst="rect">
              <a:avLst/>
            </a:prstGeom>
          </p:spPr>
        </p:pic>
        <p:pic>
          <p:nvPicPr>
            <p:cNvPr id="172" name="Picture 171">
              <a:extLst>
                <a:ext uri="{FF2B5EF4-FFF2-40B4-BE49-F238E27FC236}">
                  <a16:creationId xmlns:a16="http://schemas.microsoft.com/office/drawing/2014/main" id="{D30C4C46-587F-274C-B182-B98822A1ACAD}"/>
                </a:ext>
              </a:extLst>
            </p:cNvPr>
            <p:cNvPicPr>
              <a:picLocks noChangeAspect="1"/>
            </p:cNvPicPr>
            <p:nvPr/>
          </p:nvPicPr>
          <p:blipFill>
            <a:blip r:embed="rId13"/>
            <a:stretch>
              <a:fillRect/>
            </a:stretch>
          </p:blipFill>
          <p:spPr>
            <a:xfrm>
              <a:off x="16145169" y="12398279"/>
              <a:ext cx="2463323" cy="1872939"/>
            </a:xfrm>
            <a:prstGeom prst="rect">
              <a:avLst/>
            </a:prstGeom>
          </p:spPr>
        </p:pic>
        <p:cxnSp>
          <p:nvCxnSpPr>
            <p:cNvPr id="174" name="Straight Connector 173">
              <a:extLst>
                <a:ext uri="{FF2B5EF4-FFF2-40B4-BE49-F238E27FC236}">
                  <a16:creationId xmlns:a16="http://schemas.microsoft.com/office/drawing/2014/main" id="{F3D11E26-1988-BE48-8CE3-5168D6A5F02E}"/>
                </a:ext>
              </a:extLst>
            </p:cNvPr>
            <p:cNvCxnSpPr>
              <a:cxnSpLocks/>
            </p:cNvCxnSpPr>
            <p:nvPr/>
          </p:nvCxnSpPr>
          <p:spPr>
            <a:xfrm flipH="1" flipV="1">
              <a:off x="20501588" y="11904548"/>
              <a:ext cx="408165" cy="657103"/>
            </a:xfrm>
            <a:prstGeom prst="line">
              <a:avLst/>
            </a:prstGeom>
            <a:ln w="889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203EF7E-FA69-8F4E-AFD3-6D192638D25E}"/>
                </a:ext>
              </a:extLst>
            </p:cNvPr>
            <p:cNvCxnSpPr>
              <a:cxnSpLocks/>
            </p:cNvCxnSpPr>
            <p:nvPr/>
          </p:nvCxnSpPr>
          <p:spPr>
            <a:xfrm flipV="1">
              <a:off x="18104753" y="11904548"/>
              <a:ext cx="408165" cy="657103"/>
            </a:xfrm>
            <a:prstGeom prst="line">
              <a:avLst/>
            </a:prstGeom>
            <a:ln w="889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70EE27C8-962D-C74A-806D-BB2BEA19BFDE}"/>
              </a:ext>
            </a:extLst>
          </p:cNvPr>
          <p:cNvSpPr txBox="1"/>
          <p:nvPr/>
        </p:nvSpPr>
        <p:spPr>
          <a:xfrm>
            <a:off x="23352282" y="11961522"/>
            <a:ext cx="2560001" cy="2246769"/>
          </a:xfrm>
          <a:prstGeom prst="rect">
            <a:avLst/>
          </a:prstGeom>
          <a:noFill/>
        </p:spPr>
        <p:txBody>
          <a:bodyPr wrap="square" rtlCol="0">
            <a:spAutoFit/>
          </a:bodyPr>
          <a:lstStyle/>
          <a:p>
            <a:pPr marL="285750" indent="-285750">
              <a:buFont typeface="Arial" panose="020B0604020202020204" pitchFamily="34" charset="0"/>
              <a:buChar char="•"/>
            </a:pPr>
            <a:r>
              <a:rPr lang="en-US" sz="2800" i="1" dirty="0">
                <a:latin typeface="Arial" panose="020B0604020202020204" pitchFamily="34" charset="0"/>
                <a:cs typeface="Arial" panose="020B0604020202020204" pitchFamily="34" charset="0"/>
              </a:rPr>
              <a:t>kin-3 </a:t>
            </a:r>
            <a:r>
              <a:rPr lang="en-US" sz="2800" dirty="0">
                <a:latin typeface="Arial" panose="020B0604020202020204" pitchFamily="34" charset="0"/>
                <a:cs typeface="Arial" panose="020B0604020202020204" pitchFamily="34" charset="0"/>
              </a:rPr>
              <a:t>control</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Genes that promote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activity: 23 </a:t>
            </a:r>
          </a:p>
        </p:txBody>
      </p:sp>
      <p:cxnSp>
        <p:nvCxnSpPr>
          <p:cNvPr id="176" name="Straight Connector 175">
            <a:extLst>
              <a:ext uri="{FF2B5EF4-FFF2-40B4-BE49-F238E27FC236}">
                <a16:creationId xmlns:a16="http://schemas.microsoft.com/office/drawing/2014/main" id="{6994A519-9077-0542-92CC-040304533513}"/>
              </a:ext>
            </a:extLst>
          </p:cNvPr>
          <p:cNvCxnSpPr>
            <a:cxnSpLocks/>
          </p:cNvCxnSpPr>
          <p:nvPr/>
        </p:nvCxnSpPr>
        <p:spPr>
          <a:xfrm flipV="1">
            <a:off x="19952186" y="18440047"/>
            <a:ext cx="19691" cy="787901"/>
          </a:xfrm>
          <a:prstGeom prst="line">
            <a:avLst/>
          </a:prstGeom>
          <a:ln w="889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8F2EB0A1-4FEA-3144-BBC5-36C1C9121950}"/>
              </a:ext>
            </a:extLst>
          </p:cNvPr>
          <p:cNvSpPr txBox="1"/>
          <p:nvPr/>
        </p:nvSpPr>
        <p:spPr>
          <a:xfrm>
            <a:off x="14260445" y="12537331"/>
            <a:ext cx="2449965" cy="954107"/>
          </a:xfrm>
          <a:prstGeom prst="rect">
            <a:avLst/>
          </a:prstGeom>
          <a:noFill/>
        </p:spPr>
        <p:txBody>
          <a:bodyPr wrap="square" rtlCol="0">
            <a:spAutoFit/>
          </a:bodyPr>
          <a:lstStyle/>
          <a:p>
            <a:pPr marL="285750" indent="-285750">
              <a:buFont typeface="Arial" panose="020B0604020202020204" pitchFamily="34" charset="0"/>
              <a:buChar char="•"/>
            </a:pPr>
            <a:r>
              <a:rPr lang="en-US" sz="2800" i="1" dirty="0">
                <a:latin typeface="Arial" panose="020B0604020202020204" pitchFamily="34" charset="0"/>
                <a:cs typeface="Arial" panose="020B0604020202020204" pitchFamily="34" charset="0"/>
              </a:rPr>
              <a:t>lacZ</a:t>
            </a:r>
            <a:r>
              <a:rPr lang="en-US" sz="2800" dirty="0">
                <a:latin typeface="Arial" panose="020B0604020202020204" pitchFamily="34" charset="0"/>
                <a:cs typeface="Arial" panose="020B0604020202020204" pitchFamily="34" charset="0"/>
              </a:rPr>
              <a:t> control</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Most genes</a:t>
            </a:r>
          </a:p>
        </p:txBody>
      </p:sp>
      <p:pic>
        <p:nvPicPr>
          <p:cNvPr id="197" name="Picture 196">
            <a:extLst>
              <a:ext uri="{FF2B5EF4-FFF2-40B4-BE49-F238E27FC236}">
                <a16:creationId xmlns:a16="http://schemas.microsoft.com/office/drawing/2014/main" id="{DA4F06F3-5477-A447-85B3-6BA2B07E0DF3}"/>
              </a:ext>
            </a:extLst>
          </p:cNvPr>
          <p:cNvPicPr>
            <a:picLocks noChangeAspect="1"/>
          </p:cNvPicPr>
          <p:nvPr/>
        </p:nvPicPr>
        <p:blipFill>
          <a:blip r:embed="rId14"/>
          <a:stretch>
            <a:fillRect/>
          </a:stretch>
        </p:blipFill>
        <p:spPr>
          <a:xfrm>
            <a:off x="30183324" y="6586573"/>
            <a:ext cx="7132320" cy="4418734"/>
          </a:xfrm>
          <a:prstGeom prst="rect">
            <a:avLst/>
          </a:prstGeom>
        </p:spPr>
      </p:pic>
      <p:pic>
        <p:nvPicPr>
          <p:cNvPr id="199" name="Picture 198">
            <a:extLst>
              <a:ext uri="{FF2B5EF4-FFF2-40B4-BE49-F238E27FC236}">
                <a16:creationId xmlns:a16="http://schemas.microsoft.com/office/drawing/2014/main" id="{DEA1F236-A610-814A-BE66-E61F408FCF3D}"/>
              </a:ext>
            </a:extLst>
          </p:cNvPr>
          <p:cNvPicPr>
            <a:picLocks noChangeAspect="1"/>
          </p:cNvPicPr>
          <p:nvPr/>
        </p:nvPicPr>
        <p:blipFill>
          <a:blip r:embed="rId15"/>
          <a:stretch>
            <a:fillRect/>
          </a:stretch>
        </p:blipFill>
        <p:spPr>
          <a:xfrm>
            <a:off x="30183324" y="11324798"/>
            <a:ext cx="6968064" cy="5002711"/>
          </a:xfrm>
          <a:prstGeom prst="rect">
            <a:avLst/>
          </a:prstGeom>
        </p:spPr>
      </p:pic>
      <p:pic>
        <p:nvPicPr>
          <p:cNvPr id="77" name="Picture 76">
            <a:extLst>
              <a:ext uri="{FF2B5EF4-FFF2-40B4-BE49-F238E27FC236}">
                <a16:creationId xmlns:a16="http://schemas.microsoft.com/office/drawing/2014/main" id="{C9AD1CA5-C830-BA40-A91B-CCB1C4D951EB}"/>
              </a:ext>
            </a:extLst>
          </p:cNvPr>
          <p:cNvPicPr>
            <a:picLocks noChangeAspect="1"/>
          </p:cNvPicPr>
          <p:nvPr/>
        </p:nvPicPr>
        <p:blipFill rotWithShape="1">
          <a:blip r:embed="rId16"/>
          <a:srcRect l="7793" t="-1" r="2632" b="9441"/>
          <a:stretch/>
        </p:blipFill>
        <p:spPr>
          <a:xfrm>
            <a:off x="18595862" y="19780966"/>
            <a:ext cx="3640868" cy="2491979"/>
          </a:xfrm>
          <a:prstGeom prst="rect">
            <a:avLst/>
          </a:prstGeom>
        </p:spPr>
      </p:pic>
      <p:sp>
        <p:nvSpPr>
          <p:cNvPr id="78" name="TextBox 77">
            <a:extLst>
              <a:ext uri="{FF2B5EF4-FFF2-40B4-BE49-F238E27FC236}">
                <a16:creationId xmlns:a16="http://schemas.microsoft.com/office/drawing/2014/main" id="{6B98DB80-AAA9-7941-894F-6CDB7160EC61}"/>
              </a:ext>
            </a:extLst>
          </p:cNvPr>
          <p:cNvSpPr txBox="1"/>
          <p:nvPr/>
        </p:nvSpPr>
        <p:spPr>
          <a:xfrm>
            <a:off x="18523803" y="19831183"/>
            <a:ext cx="1236236" cy="446917"/>
          </a:xfrm>
          <a:prstGeom prst="rect">
            <a:avLst/>
          </a:prstGeom>
          <a:noFill/>
        </p:spPr>
        <p:txBody>
          <a:bodyPr wrap="none" rtlCol="0">
            <a:spAutoFit/>
          </a:bodyPr>
          <a:lstStyle/>
          <a:p>
            <a:r>
              <a:rPr lang="en-US" sz="2304" b="1" i="1" dirty="0">
                <a:solidFill>
                  <a:sysClr val="windowText" lastClr="000000"/>
                </a:solidFill>
                <a:latin typeface="Arial" panose="020B0604020202020204" pitchFamily="34" charset="0"/>
                <a:cs typeface="Arial" panose="020B0604020202020204" pitchFamily="34" charset="0"/>
              </a:rPr>
              <a:t>alg-1(0)</a:t>
            </a:r>
          </a:p>
        </p:txBody>
      </p:sp>
      <p:sp>
        <p:nvSpPr>
          <p:cNvPr id="79" name="TextBox 78">
            <a:extLst>
              <a:ext uri="{FF2B5EF4-FFF2-40B4-BE49-F238E27FC236}">
                <a16:creationId xmlns:a16="http://schemas.microsoft.com/office/drawing/2014/main" id="{05A40789-B529-7647-B363-0D5D7127BAB5}"/>
              </a:ext>
            </a:extLst>
          </p:cNvPr>
          <p:cNvSpPr txBox="1"/>
          <p:nvPr/>
        </p:nvSpPr>
        <p:spPr>
          <a:xfrm>
            <a:off x="20529437" y="19831183"/>
            <a:ext cx="1792478" cy="446917"/>
          </a:xfrm>
          <a:prstGeom prst="rect">
            <a:avLst/>
          </a:prstGeom>
          <a:noFill/>
        </p:spPr>
        <p:txBody>
          <a:bodyPr wrap="none" rtlCol="0">
            <a:spAutoFit/>
          </a:bodyPr>
          <a:lstStyle/>
          <a:p>
            <a:r>
              <a:rPr lang="en-US" sz="2304" b="1" i="1" dirty="0">
                <a:solidFill>
                  <a:sysClr val="windowText" lastClr="000000"/>
                </a:solidFill>
                <a:latin typeface="Arial" panose="020B0604020202020204" pitchFamily="34" charset="0"/>
                <a:cs typeface="Arial" panose="020B0604020202020204" pitchFamily="34" charset="0"/>
              </a:rPr>
              <a:t>kin-3</a:t>
            </a:r>
            <a:r>
              <a:rPr lang="en-US" sz="2304" b="1" dirty="0">
                <a:solidFill>
                  <a:sysClr val="windowText" lastClr="000000"/>
                </a:solidFill>
                <a:latin typeface="Arial" panose="020B0604020202020204" pitchFamily="34" charset="0"/>
                <a:cs typeface="Arial" panose="020B0604020202020204" pitchFamily="34" charset="0"/>
              </a:rPr>
              <a:t>(RNAi)</a:t>
            </a:r>
          </a:p>
        </p:txBody>
      </p:sp>
      <p:sp>
        <p:nvSpPr>
          <p:cNvPr id="80" name="TextBox 79">
            <a:extLst>
              <a:ext uri="{FF2B5EF4-FFF2-40B4-BE49-F238E27FC236}">
                <a16:creationId xmlns:a16="http://schemas.microsoft.com/office/drawing/2014/main" id="{E6B5F0C1-71E3-9D4C-B90B-6C481C981AAC}"/>
              </a:ext>
            </a:extLst>
          </p:cNvPr>
          <p:cNvSpPr txBox="1"/>
          <p:nvPr/>
        </p:nvSpPr>
        <p:spPr>
          <a:xfrm>
            <a:off x="18523803" y="21774751"/>
            <a:ext cx="926857" cy="446917"/>
          </a:xfrm>
          <a:prstGeom prst="rect">
            <a:avLst/>
          </a:prstGeom>
          <a:noFill/>
        </p:spPr>
        <p:txBody>
          <a:bodyPr wrap="none" rtlCol="0">
            <a:spAutoFit/>
          </a:bodyPr>
          <a:lstStyle/>
          <a:p>
            <a:r>
              <a:rPr lang="en-US" sz="2304" b="1" dirty="0">
                <a:solidFill>
                  <a:sysClr val="windowText" lastClr="000000"/>
                </a:solidFill>
                <a:latin typeface="Arial" panose="020B0604020202020204" pitchFamily="34" charset="0"/>
                <a:cs typeface="Arial" panose="020B0604020202020204" pitchFamily="34" charset="0"/>
              </a:rPr>
              <a:t>28/38</a:t>
            </a:r>
          </a:p>
        </p:txBody>
      </p:sp>
      <p:cxnSp>
        <p:nvCxnSpPr>
          <p:cNvPr id="81" name="Straight Arrow Connector 80">
            <a:extLst>
              <a:ext uri="{FF2B5EF4-FFF2-40B4-BE49-F238E27FC236}">
                <a16:creationId xmlns:a16="http://schemas.microsoft.com/office/drawing/2014/main" id="{9C67271F-4A50-B74C-BCFD-54D3817213AA}"/>
              </a:ext>
            </a:extLst>
          </p:cNvPr>
          <p:cNvCxnSpPr>
            <a:cxnSpLocks/>
          </p:cNvCxnSpPr>
          <p:nvPr/>
        </p:nvCxnSpPr>
        <p:spPr>
          <a:xfrm flipH="1">
            <a:off x="20780028" y="20679866"/>
            <a:ext cx="675567" cy="35556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879067F1-C3E0-D242-9CF1-B16A17FE2E36}"/>
              </a:ext>
            </a:extLst>
          </p:cNvPr>
          <p:cNvPicPr>
            <a:picLocks noChangeAspect="1"/>
          </p:cNvPicPr>
          <p:nvPr/>
        </p:nvPicPr>
        <p:blipFill rotWithShape="1">
          <a:blip r:embed="rId17"/>
          <a:srcRect l="3887" t="-1" b="2328"/>
          <a:stretch/>
        </p:blipFill>
        <p:spPr>
          <a:xfrm rot="10800000">
            <a:off x="14714552" y="19780966"/>
            <a:ext cx="3640867" cy="2504909"/>
          </a:xfrm>
          <a:prstGeom prst="rect">
            <a:avLst/>
          </a:prstGeom>
        </p:spPr>
      </p:pic>
      <p:sp>
        <p:nvSpPr>
          <p:cNvPr id="87" name="TextBox 86">
            <a:extLst>
              <a:ext uri="{FF2B5EF4-FFF2-40B4-BE49-F238E27FC236}">
                <a16:creationId xmlns:a16="http://schemas.microsoft.com/office/drawing/2014/main" id="{9F7FEB66-92D5-FE4E-8947-A72842068803}"/>
              </a:ext>
            </a:extLst>
          </p:cNvPr>
          <p:cNvSpPr txBox="1"/>
          <p:nvPr/>
        </p:nvSpPr>
        <p:spPr>
          <a:xfrm>
            <a:off x="14760027" y="19831183"/>
            <a:ext cx="1375148" cy="449190"/>
          </a:xfrm>
          <a:prstGeom prst="rect">
            <a:avLst/>
          </a:prstGeom>
          <a:noFill/>
        </p:spPr>
        <p:txBody>
          <a:bodyPr wrap="none" rtlCol="0">
            <a:spAutoFit/>
          </a:bodyPr>
          <a:lstStyle/>
          <a:p>
            <a:r>
              <a:rPr lang="en-US" sz="2304" b="1" i="1" dirty="0">
                <a:solidFill>
                  <a:srgbClr val="FFFF00"/>
                </a:solidFill>
                <a:latin typeface="Arial" panose="020B0604020202020204" pitchFamily="34" charset="0"/>
                <a:cs typeface="Arial" panose="020B0604020202020204" pitchFamily="34" charset="0"/>
              </a:rPr>
              <a:t>alg-1(0)</a:t>
            </a:r>
          </a:p>
        </p:txBody>
      </p:sp>
      <p:sp>
        <p:nvSpPr>
          <p:cNvPr id="88" name="TextBox 87">
            <a:extLst>
              <a:ext uri="{FF2B5EF4-FFF2-40B4-BE49-F238E27FC236}">
                <a16:creationId xmlns:a16="http://schemas.microsoft.com/office/drawing/2014/main" id="{71525931-3835-E343-9F74-E6366A50FE43}"/>
              </a:ext>
            </a:extLst>
          </p:cNvPr>
          <p:cNvSpPr txBox="1"/>
          <p:nvPr/>
        </p:nvSpPr>
        <p:spPr>
          <a:xfrm>
            <a:off x="16639787" y="19831183"/>
            <a:ext cx="1885124" cy="449190"/>
          </a:xfrm>
          <a:prstGeom prst="rect">
            <a:avLst/>
          </a:prstGeom>
          <a:noFill/>
        </p:spPr>
        <p:txBody>
          <a:bodyPr wrap="none" rtlCol="0">
            <a:spAutoFit/>
          </a:bodyPr>
          <a:lstStyle/>
          <a:p>
            <a:r>
              <a:rPr lang="en-US" sz="2304" b="1" dirty="0">
                <a:solidFill>
                  <a:srgbClr val="FFFF00"/>
                </a:solidFill>
                <a:latin typeface="Arial" panose="020B0604020202020204" pitchFamily="34" charset="0"/>
                <a:cs typeface="Arial" panose="020B0604020202020204" pitchFamily="34" charset="0"/>
              </a:rPr>
              <a:t>lacZ(RNAi)</a:t>
            </a:r>
          </a:p>
        </p:txBody>
      </p:sp>
      <p:sp>
        <p:nvSpPr>
          <p:cNvPr id="89" name="TextBox 88">
            <a:extLst>
              <a:ext uri="{FF2B5EF4-FFF2-40B4-BE49-F238E27FC236}">
                <a16:creationId xmlns:a16="http://schemas.microsoft.com/office/drawing/2014/main" id="{2C6F8A56-5C51-B447-99D7-97C433D23E9C}"/>
              </a:ext>
            </a:extLst>
          </p:cNvPr>
          <p:cNvSpPr txBox="1"/>
          <p:nvPr/>
        </p:nvSpPr>
        <p:spPr>
          <a:xfrm>
            <a:off x="14760027" y="21774750"/>
            <a:ext cx="847343" cy="449190"/>
          </a:xfrm>
          <a:prstGeom prst="rect">
            <a:avLst/>
          </a:prstGeom>
          <a:noFill/>
        </p:spPr>
        <p:txBody>
          <a:bodyPr wrap="none" rtlCol="0">
            <a:spAutoFit/>
          </a:bodyPr>
          <a:lstStyle/>
          <a:p>
            <a:r>
              <a:rPr lang="en-US" sz="2304" b="1" dirty="0">
                <a:solidFill>
                  <a:srgbClr val="FFFF00"/>
                </a:solidFill>
                <a:latin typeface="Arial" panose="020B0604020202020204" pitchFamily="34" charset="0"/>
                <a:cs typeface="Arial" panose="020B0604020202020204" pitchFamily="34" charset="0"/>
              </a:rPr>
              <a:t>0/48</a:t>
            </a:r>
          </a:p>
        </p:txBody>
      </p:sp>
      <p:cxnSp>
        <p:nvCxnSpPr>
          <p:cNvPr id="90" name="Straight Arrow Connector 89">
            <a:extLst>
              <a:ext uri="{FF2B5EF4-FFF2-40B4-BE49-F238E27FC236}">
                <a16:creationId xmlns:a16="http://schemas.microsoft.com/office/drawing/2014/main" id="{F4B6FCB0-D10B-3442-B39D-4847394BE4AC}"/>
              </a:ext>
            </a:extLst>
          </p:cNvPr>
          <p:cNvCxnSpPr>
            <a:cxnSpLocks/>
          </p:cNvCxnSpPr>
          <p:nvPr/>
        </p:nvCxnSpPr>
        <p:spPr>
          <a:xfrm flipH="1">
            <a:off x="16883721" y="20806481"/>
            <a:ext cx="495011" cy="510366"/>
          </a:xfrm>
          <a:prstGeom prst="straightConnector1">
            <a:avLst/>
          </a:prstGeom>
          <a:ln w="666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A0CA76F5-FA5F-C546-9B22-ED0A9FE557D8}"/>
              </a:ext>
            </a:extLst>
          </p:cNvPr>
          <p:cNvPicPr>
            <a:picLocks noChangeAspect="1"/>
          </p:cNvPicPr>
          <p:nvPr/>
        </p:nvPicPr>
        <p:blipFill rotWithShape="1">
          <a:blip r:embed="rId18"/>
          <a:srcRect l="1" t="1866" r="48397" b="7687"/>
          <a:stretch/>
        </p:blipFill>
        <p:spPr>
          <a:xfrm rot="5400000">
            <a:off x="23070879" y="19212987"/>
            <a:ext cx="2504909" cy="3640869"/>
          </a:xfrm>
          <a:prstGeom prst="rect">
            <a:avLst/>
          </a:prstGeom>
        </p:spPr>
      </p:pic>
      <p:sp>
        <p:nvSpPr>
          <p:cNvPr id="97" name="TextBox 96">
            <a:extLst>
              <a:ext uri="{FF2B5EF4-FFF2-40B4-BE49-F238E27FC236}">
                <a16:creationId xmlns:a16="http://schemas.microsoft.com/office/drawing/2014/main" id="{E72EFAB0-4D8E-4A43-8A86-F0FC40EBF81C}"/>
              </a:ext>
            </a:extLst>
          </p:cNvPr>
          <p:cNvSpPr txBox="1"/>
          <p:nvPr/>
        </p:nvSpPr>
        <p:spPr>
          <a:xfrm>
            <a:off x="22539086" y="19831183"/>
            <a:ext cx="1236236" cy="446917"/>
          </a:xfrm>
          <a:prstGeom prst="rect">
            <a:avLst/>
          </a:prstGeom>
          <a:noFill/>
        </p:spPr>
        <p:txBody>
          <a:bodyPr wrap="none" rtlCol="0">
            <a:spAutoFit/>
          </a:bodyPr>
          <a:lstStyle/>
          <a:p>
            <a:r>
              <a:rPr lang="en-US" sz="2304" b="1" i="1" dirty="0">
                <a:latin typeface="Arial" panose="020B0604020202020204" pitchFamily="34" charset="0"/>
                <a:cs typeface="Arial" panose="020B0604020202020204" pitchFamily="34" charset="0"/>
              </a:rPr>
              <a:t>alg-1(0)</a:t>
            </a:r>
          </a:p>
        </p:txBody>
      </p:sp>
      <p:sp>
        <p:nvSpPr>
          <p:cNvPr id="98" name="TextBox 97">
            <a:extLst>
              <a:ext uri="{FF2B5EF4-FFF2-40B4-BE49-F238E27FC236}">
                <a16:creationId xmlns:a16="http://schemas.microsoft.com/office/drawing/2014/main" id="{585DCC28-0D9F-4648-BBEB-A026862595D9}"/>
              </a:ext>
            </a:extLst>
          </p:cNvPr>
          <p:cNvSpPr txBox="1"/>
          <p:nvPr/>
        </p:nvSpPr>
        <p:spPr>
          <a:xfrm>
            <a:off x="24131396" y="19831183"/>
            <a:ext cx="1957587" cy="446917"/>
          </a:xfrm>
          <a:prstGeom prst="rect">
            <a:avLst/>
          </a:prstGeom>
          <a:noFill/>
        </p:spPr>
        <p:txBody>
          <a:bodyPr wrap="none" rtlCol="0">
            <a:spAutoFit/>
          </a:bodyPr>
          <a:lstStyle/>
          <a:p>
            <a:r>
              <a:rPr lang="en-US" sz="2304" b="1" i="1" dirty="0">
                <a:latin typeface="Arial" panose="020B0604020202020204" pitchFamily="34" charset="0"/>
                <a:cs typeface="Arial" panose="020B0604020202020204" pitchFamily="34" charset="0"/>
              </a:rPr>
              <a:t>nekl-3</a:t>
            </a:r>
            <a:r>
              <a:rPr lang="en-US" sz="2304" b="1" dirty="0">
                <a:latin typeface="Arial" panose="020B0604020202020204" pitchFamily="34" charset="0"/>
                <a:cs typeface="Arial" panose="020B0604020202020204" pitchFamily="34" charset="0"/>
              </a:rPr>
              <a:t>(RNAi)</a:t>
            </a:r>
          </a:p>
        </p:txBody>
      </p:sp>
      <p:sp>
        <p:nvSpPr>
          <p:cNvPr id="99" name="TextBox 98">
            <a:extLst>
              <a:ext uri="{FF2B5EF4-FFF2-40B4-BE49-F238E27FC236}">
                <a16:creationId xmlns:a16="http://schemas.microsoft.com/office/drawing/2014/main" id="{E988D085-FF0E-9C4E-A6E1-32DE5F866713}"/>
              </a:ext>
            </a:extLst>
          </p:cNvPr>
          <p:cNvSpPr txBox="1"/>
          <p:nvPr/>
        </p:nvSpPr>
        <p:spPr>
          <a:xfrm>
            <a:off x="22539086" y="21774752"/>
            <a:ext cx="926857" cy="446917"/>
          </a:xfrm>
          <a:prstGeom prst="rect">
            <a:avLst/>
          </a:prstGeom>
          <a:noFill/>
        </p:spPr>
        <p:txBody>
          <a:bodyPr wrap="none" rtlCol="0">
            <a:spAutoFit/>
          </a:bodyPr>
          <a:lstStyle/>
          <a:p>
            <a:r>
              <a:rPr lang="en-US" sz="2304" b="1" dirty="0">
                <a:latin typeface="Arial" panose="020B0604020202020204" pitchFamily="34" charset="0"/>
                <a:cs typeface="Arial" panose="020B0604020202020204" pitchFamily="34" charset="0"/>
              </a:rPr>
              <a:t>52/80</a:t>
            </a:r>
          </a:p>
        </p:txBody>
      </p:sp>
      <p:cxnSp>
        <p:nvCxnSpPr>
          <p:cNvPr id="100" name="Straight Arrow Connector 99">
            <a:extLst>
              <a:ext uri="{FF2B5EF4-FFF2-40B4-BE49-F238E27FC236}">
                <a16:creationId xmlns:a16="http://schemas.microsoft.com/office/drawing/2014/main" id="{0060E31C-9380-F84C-B724-7775D30E36A7}"/>
              </a:ext>
            </a:extLst>
          </p:cNvPr>
          <p:cNvCxnSpPr>
            <a:cxnSpLocks/>
          </p:cNvCxnSpPr>
          <p:nvPr/>
        </p:nvCxnSpPr>
        <p:spPr>
          <a:xfrm flipH="1">
            <a:off x="24073535" y="20867264"/>
            <a:ext cx="675568" cy="35556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BB8C8AC3-E755-E146-9995-DD838D234AC0}"/>
              </a:ext>
            </a:extLst>
          </p:cNvPr>
          <p:cNvSpPr/>
          <p:nvPr/>
        </p:nvSpPr>
        <p:spPr>
          <a:xfrm>
            <a:off x="13930783" y="22910397"/>
            <a:ext cx="12452853" cy="242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dirty="0"/>
          </a:p>
        </p:txBody>
      </p:sp>
      <p:sp>
        <p:nvSpPr>
          <p:cNvPr id="136" name="TextBox 135">
            <a:extLst>
              <a:ext uri="{FF2B5EF4-FFF2-40B4-BE49-F238E27FC236}">
                <a16:creationId xmlns:a16="http://schemas.microsoft.com/office/drawing/2014/main" id="{467A6C31-C11D-C147-AE35-DAB139D70CF4}"/>
              </a:ext>
            </a:extLst>
          </p:cNvPr>
          <p:cNvSpPr txBox="1"/>
          <p:nvPr/>
        </p:nvSpPr>
        <p:spPr>
          <a:xfrm>
            <a:off x="13891748" y="22421400"/>
            <a:ext cx="12527280" cy="6124754"/>
          </a:xfrm>
          <a:prstGeom prst="rect">
            <a:avLst/>
          </a:prstGeom>
          <a:noFill/>
        </p:spPr>
        <p:txBody>
          <a:bodyPr wrap="square" rtlCol="0">
            <a:spAutoFit/>
          </a:bodyPr>
          <a:lstStyle/>
          <a:p>
            <a:pPr algn="just"/>
            <a:r>
              <a:rPr lang="en-US" sz="2800" b="1" dirty="0">
                <a:latin typeface="Arial" panose="020B0604020202020204" pitchFamily="34" charset="0"/>
                <a:cs typeface="Arial" panose="020B0604020202020204" pitchFamily="34" charset="0"/>
              </a:rPr>
              <a:t>Fig. 4: </a:t>
            </a:r>
            <a:r>
              <a:rPr lang="en-US" sz="2800" b="1" i="1" dirty="0">
                <a:latin typeface="Arial" panose="020B0604020202020204" pitchFamily="34" charset="0"/>
                <a:cs typeface="Arial" panose="020B0604020202020204" pitchFamily="34" charset="0"/>
              </a:rPr>
              <a:t>nekl-3 </a:t>
            </a:r>
            <a:r>
              <a:rPr lang="en-US" sz="2800" b="1" dirty="0">
                <a:latin typeface="Arial" panose="020B0604020202020204" pitchFamily="34" charset="0"/>
                <a:cs typeface="Arial" panose="020B0604020202020204" pitchFamily="34" charset="0"/>
              </a:rPr>
              <a:t>is</a:t>
            </a:r>
            <a:r>
              <a:rPr lang="en-US" sz="2800" b="1" i="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 primary hit in </a:t>
            </a:r>
            <a:r>
              <a:rPr lang="en-US" sz="2800" b="1" i="1" dirty="0">
                <a:latin typeface="Arial" panose="020B0604020202020204" pitchFamily="34" charset="0"/>
                <a:cs typeface="Arial" panose="020B0604020202020204" pitchFamily="34" charset="0"/>
              </a:rPr>
              <a:t>a</a:t>
            </a:r>
            <a:r>
              <a:rPr lang="en-US" sz="2800" b="1" dirty="0">
                <a:latin typeface="Arial" panose="020B0604020202020204" pitchFamily="34" charset="0"/>
                <a:cs typeface="Arial" panose="020B0604020202020204" pitchFamily="34" charset="0"/>
              </a:rPr>
              <a:t>n RNAi screen for genes that enhance </a:t>
            </a:r>
            <a:r>
              <a:rPr lang="en-US" sz="2800" b="1" i="1" dirty="0">
                <a:latin typeface="Arial" panose="020B0604020202020204" pitchFamily="34" charset="0"/>
                <a:cs typeface="Arial" panose="020B0604020202020204" pitchFamily="34" charset="0"/>
              </a:rPr>
              <a:t>alg-1(0</a:t>
            </a:r>
            <a:r>
              <a:rPr lang="en-US" sz="2800" b="1" dirty="0">
                <a:latin typeface="Arial" panose="020B0604020202020204" pitchFamily="34" charset="0"/>
                <a:cs typeface="Arial" panose="020B0604020202020204" pitchFamily="34" charset="0"/>
              </a:rPr>
              <a:t>) phenotypes after </a:t>
            </a:r>
            <a:r>
              <a:rPr lang="en-US" sz="2800" b="1" dirty="0" err="1">
                <a:latin typeface="Arial" panose="020B0604020202020204" pitchFamily="34" charset="0"/>
                <a:cs typeface="Arial" panose="020B0604020202020204" pitchFamily="34" charset="0"/>
              </a:rPr>
              <a:t>dauer</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 List of genes to screen. All genes are conserved in humans (5). RBP = RNA binding protein. (B) Validating negative and positive controls for the screen. ”Wild-type” and </a:t>
            </a:r>
            <a:r>
              <a:rPr lang="en-US" sz="2800" i="1" dirty="0">
                <a:latin typeface="Arial" panose="020B0604020202020204" pitchFamily="34" charset="0"/>
                <a:cs typeface="Arial" panose="020B0604020202020204" pitchFamily="34" charset="0"/>
              </a:rPr>
              <a:t>alg-1(0) </a:t>
            </a:r>
            <a:r>
              <a:rPr lang="en-US" sz="2800" dirty="0">
                <a:latin typeface="Arial" panose="020B0604020202020204" pitchFamily="34" charset="0"/>
                <a:cs typeface="Arial" panose="020B0604020202020204" pitchFamily="34" charset="0"/>
              </a:rPr>
              <a:t>strains contain </a:t>
            </a:r>
            <a:r>
              <a:rPr lang="en-US" sz="2800" i="1" dirty="0">
                <a:latin typeface="Arial" panose="020B0604020202020204" pitchFamily="34" charset="0"/>
                <a:cs typeface="Arial" panose="020B0604020202020204" pitchFamily="34" charset="0"/>
              </a:rPr>
              <a:t>daf-7(e1372)</a:t>
            </a:r>
            <a:r>
              <a:rPr lang="en-US" sz="2800" dirty="0">
                <a:latin typeface="Arial" panose="020B0604020202020204" pitchFamily="34" charset="0"/>
                <a:cs typeface="Arial" panose="020B0604020202020204" pitchFamily="34" charset="0"/>
              </a:rPr>
              <a:t> to control </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formation. </a:t>
            </a:r>
            <a:r>
              <a:rPr lang="en-US" sz="2800" i="1" dirty="0">
                <a:latin typeface="Arial" panose="020B0604020202020204" pitchFamily="34" charset="0"/>
                <a:cs typeface="Arial" panose="020B0604020202020204" pitchFamily="34" charset="0"/>
              </a:rPr>
              <a:t>kin-3</a:t>
            </a:r>
            <a:r>
              <a:rPr lang="en-US" sz="2800" dirty="0">
                <a:latin typeface="Arial" panose="020B0604020202020204" pitchFamily="34" charset="0"/>
                <a:cs typeface="Arial" panose="020B0604020202020204" pitchFamily="34" charset="0"/>
              </a:rPr>
              <a:t> encodes the catalytic domain of casein kinase 2, which phosphorylates a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component to promote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activity (6). (C) Strategy for the RNAi screen. Each clone is scored in duplicate (D) Hits from the primary RNAi screen. Combined data from two RNAi wells is shown. Expected genes are known heterochronic genes,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components or </a:t>
            </a:r>
            <a:r>
              <a:rPr lang="en-US" sz="2800" dirty="0" err="1">
                <a:latin typeface="Arial" panose="020B0604020202020204" pitchFamily="34" charset="0"/>
                <a:cs typeface="Arial" panose="020B0604020202020204" pitchFamily="34" charset="0"/>
              </a:rPr>
              <a:t>miRISC</a:t>
            </a:r>
            <a:r>
              <a:rPr lang="en-US" sz="2800" dirty="0">
                <a:latin typeface="Arial" panose="020B0604020202020204" pitchFamily="34" charset="0"/>
                <a:cs typeface="Arial" panose="020B0604020202020204" pitchFamily="34" charset="0"/>
              </a:rPr>
              <a:t> regulators. (E) After retesting the hits from the primary screen, </a:t>
            </a:r>
            <a:r>
              <a:rPr lang="en-US" sz="2800" i="1" dirty="0">
                <a:latin typeface="Arial" panose="020B0604020202020204" pitchFamily="34" charset="0"/>
                <a:cs typeface="Arial" panose="020B0604020202020204" pitchFamily="34" charset="0"/>
              </a:rPr>
              <a:t>nekl-3 </a:t>
            </a:r>
            <a:r>
              <a:rPr lang="en-US" sz="2800" dirty="0">
                <a:latin typeface="Arial" panose="020B0604020202020204" pitchFamily="34" charset="0"/>
                <a:cs typeface="Arial" panose="020B0604020202020204" pitchFamily="34" charset="0"/>
              </a:rPr>
              <a:t>emerged as the only strong candidate. </a:t>
            </a:r>
            <a:r>
              <a:rPr lang="en-US" sz="2800" i="1" dirty="0">
                <a:latin typeface="Arial" panose="020B0604020202020204" pitchFamily="34" charset="0"/>
                <a:cs typeface="Arial" panose="020B0604020202020204" pitchFamily="34" charset="0"/>
              </a:rPr>
              <a:t>nekl-3</a:t>
            </a:r>
            <a:r>
              <a:rPr lang="en-US" sz="2800" dirty="0">
                <a:latin typeface="Arial" panose="020B0604020202020204" pitchFamily="34" charset="0"/>
                <a:cs typeface="Arial" panose="020B0604020202020204" pitchFamily="34" charset="0"/>
              </a:rPr>
              <a:t> (Never in mitosis Kinase Like) encodes a</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serine/threonine kinase that regulates molting (7). Arrows indicate the vulva (normal or burst).</a:t>
            </a:r>
            <a:endParaRPr lang="en-US" sz="2800" dirty="0"/>
          </a:p>
          <a:p>
            <a:pPr algn="just"/>
            <a:endParaRPr lang="en-US" sz="2800" dirty="0">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E0EC4596-A9F5-8447-9F7D-07734A5E3B11}"/>
              </a:ext>
            </a:extLst>
          </p:cNvPr>
          <p:cNvPicPr>
            <a:picLocks noChangeAspect="1"/>
          </p:cNvPicPr>
          <p:nvPr/>
        </p:nvPicPr>
        <p:blipFill>
          <a:blip r:embed="rId19"/>
          <a:stretch>
            <a:fillRect/>
          </a:stretch>
        </p:blipFill>
        <p:spPr>
          <a:xfrm>
            <a:off x="14547879" y="13953487"/>
            <a:ext cx="11804953" cy="4777942"/>
          </a:xfrm>
          <a:prstGeom prst="rect">
            <a:avLst/>
          </a:prstGeom>
        </p:spPr>
      </p:pic>
      <p:grpSp>
        <p:nvGrpSpPr>
          <p:cNvPr id="216" name="Group 215">
            <a:extLst>
              <a:ext uri="{FF2B5EF4-FFF2-40B4-BE49-F238E27FC236}">
                <a16:creationId xmlns:a16="http://schemas.microsoft.com/office/drawing/2014/main" id="{B116D973-DDCC-EA41-B9B2-2E8D0550DC15}"/>
              </a:ext>
            </a:extLst>
          </p:cNvPr>
          <p:cNvGrpSpPr>
            <a:grpSpLocks noChangeAspect="1"/>
          </p:cNvGrpSpPr>
          <p:nvPr/>
        </p:nvGrpSpPr>
        <p:grpSpPr>
          <a:xfrm>
            <a:off x="760412" y="29644671"/>
            <a:ext cx="11247120" cy="6026332"/>
            <a:chOff x="828147" y="28387979"/>
            <a:chExt cx="10887567" cy="5833678"/>
          </a:xfrm>
        </p:grpSpPr>
        <p:grpSp>
          <p:nvGrpSpPr>
            <p:cNvPr id="36" name="Group 35">
              <a:extLst>
                <a:ext uri="{FF2B5EF4-FFF2-40B4-BE49-F238E27FC236}">
                  <a16:creationId xmlns:a16="http://schemas.microsoft.com/office/drawing/2014/main" id="{59ACE559-B2A2-0842-97B4-11804556DD1A}"/>
                </a:ext>
              </a:extLst>
            </p:cNvPr>
            <p:cNvGrpSpPr/>
            <p:nvPr/>
          </p:nvGrpSpPr>
          <p:grpSpPr>
            <a:xfrm>
              <a:off x="847940" y="28387979"/>
              <a:ext cx="10867774" cy="5815577"/>
              <a:chOff x="13394317" y="16625123"/>
              <a:chExt cx="14399573" cy="8240014"/>
            </a:xfrm>
          </p:grpSpPr>
          <p:grpSp>
            <p:nvGrpSpPr>
              <p:cNvPr id="37" name="Group 36">
                <a:extLst>
                  <a:ext uri="{FF2B5EF4-FFF2-40B4-BE49-F238E27FC236}">
                    <a16:creationId xmlns:a16="http://schemas.microsoft.com/office/drawing/2014/main" id="{F53EE0D6-39B5-D242-8001-13A914043D25}"/>
                  </a:ext>
                </a:extLst>
              </p:cNvPr>
              <p:cNvGrpSpPr/>
              <p:nvPr/>
            </p:nvGrpSpPr>
            <p:grpSpPr>
              <a:xfrm>
                <a:off x="23505171" y="16625123"/>
                <a:ext cx="4288719" cy="5868374"/>
                <a:chOff x="21735810" y="10576882"/>
                <a:chExt cx="4288719" cy="5868374"/>
              </a:xfrm>
            </p:grpSpPr>
            <p:pic>
              <p:nvPicPr>
                <p:cNvPr id="59" name="Picture 58">
                  <a:extLst>
                    <a:ext uri="{FF2B5EF4-FFF2-40B4-BE49-F238E27FC236}">
                      <a16:creationId xmlns:a16="http://schemas.microsoft.com/office/drawing/2014/main" id="{1E7E1CCD-46E0-7346-9968-F3B6DF6944B7}"/>
                    </a:ext>
                  </a:extLst>
                </p:cNvPr>
                <p:cNvPicPr>
                  <a:picLocks noChangeAspect="1"/>
                </p:cNvPicPr>
                <p:nvPr/>
              </p:nvPicPr>
              <p:blipFill>
                <a:blip r:embed="rId20"/>
                <a:stretch>
                  <a:fillRect/>
                </a:stretch>
              </p:blipFill>
              <p:spPr>
                <a:xfrm>
                  <a:off x="21819361" y="13957260"/>
                  <a:ext cx="3048759" cy="2487996"/>
                </a:xfrm>
                <a:prstGeom prst="rect">
                  <a:avLst/>
                </a:prstGeom>
              </p:spPr>
            </p:pic>
            <p:sp>
              <p:nvSpPr>
                <p:cNvPr id="60" name="Arc 59">
                  <a:extLst>
                    <a:ext uri="{FF2B5EF4-FFF2-40B4-BE49-F238E27FC236}">
                      <a16:creationId xmlns:a16="http://schemas.microsoft.com/office/drawing/2014/main" id="{92491D5F-24BE-2944-988F-1E8E6382F7AF}"/>
                    </a:ext>
                  </a:extLst>
                </p:cNvPr>
                <p:cNvSpPr/>
                <p:nvPr/>
              </p:nvSpPr>
              <p:spPr>
                <a:xfrm rot="9690434">
                  <a:off x="21735810" y="10576882"/>
                  <a:ext cx="4288719" cy="5403664"/>
                </a:xfrm>
                <a:prstGeom prst="arc">
                  <a:avLst>
                    <a:gd name="adj1" fmla="val 15971546"/>
                    <a:gd name="adj2" fmla="val 213692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129" dirty="0"/>
                </a:p>
              </p:txBody>
            </p:sp>
          </p:grpSp>
          <p:grpSp>
            <p:nvGrpSpPr>
              <p:cNvPr id="38" name="Group 37">
                <a:extLst>
                  <a:ext uri="{FF2B5EF4-FFF2-40B4-BE49-F238E27FC236}">
                    <a16:creationId xmlns:a16="http://schemas.microsoft.com/office/drawing/2014/main" id="{B139871B-8889-CB41-8AF2-5CDCA8EE925A}"/>
                  </a:ext>
                </a:extLst>
              </p:cNvPr>
              <p:cNvGrpSpPr/>
              <p:nvPr/>
            </p:nvGrpSpPr>
            <p:grpSpPr>
              <a:xfrm>
                <a:off x="13394317" y="19249749"/>
                <a:ext cx="13392606" cy="5615388"/>
                <a:chOff x="13260521" y="11489412"/>
                <a:chExt cx="13392606" cy="5615388"/>
              </a:xfrm>
            </p:grpSpPr>
            <p:pic>
              <p:nvPicPr>
                <p:cNvPr id="39" name="Picture 38">
                  <a:extLst>
                    <a:ext uri="{FF2B5EF4-FFF2-40B4-BE49-F238E27FC236}">
                      <a16:creationId xmlns:a16="http://schemas.microsoft.com/office/drawing/2014/main" id="{01F59865-2124-5B4D-84FA-AB5F2AA51F82}"/>
                    </a:ext>
                  </a:extLst>
                </p:cNvPr>
                <p:cNvPicPr>
                  <a:picLocks noChangeAspect="1"/>
                </p:cNvPicPr>
                <p:nvPr/>
              </p:nvPicPr>
              <p:blipFill>
                <a:blip r:embed="rId21"/>
                <a:stretch>
                  <a:fillRect/>
                </a:stretch>
              </p:blipFill>
              <p:spPr>
                <a:xfrm rot="16200000">
                  <a:off x="13511896" y="12089943"/>
                  <a:ext cx="2736485" cy="3053336"/>
                </a:xfrm>
                <a:prstGeom prst="rect">
                  <a:avLst/>
                </a:prstGeom>
              </p:spPr>
            </p:pic>
            <p:pic>
              <p:nvPicPr>
                <p:cNvPr id="40" name="Picture 39">
                  <a:extLst>
                    <a:ext uri="{FF2B5EF4-FFF2-40B4-BE49-F238E27FC236}">
                      <a16:creationId xmlns:a16="http://schemas.microsoft.com/office/drawing/2014/main" id="{497CB93C-857F-8345-B840-F265B3FA1440}"/>
                    </a:ext>
                  </a:extLst>
                </p:cNvPr>
                <p:cNvPicPr>
                  <a:picLocks noChangeAspect="1"/>
                </p:cNvPicPr>
                <p:nvPr/>
              </p:nvPicPr>
              <p:blipFill>
                <a:blip r:embed="rId22"/>
                <a:stretch>
                  <a:fillRect/>
                </a:stretch>
              </p:blipFill>
              <p:spPr>
                <a:xfrm>
                  <a:off x="13279994" y="14776682"/>
                  <a:ext cx="3199991" cy="2328118"/>
                </a:xfrm>
                <a:prstGeom prst="rect">
                  <a:avLst/>
                </a:prstGeom>
              </p:spPr>
            </p:pic>
            <p:sp>
              <p:nvSpPr>
                <p:cNvPr id="41" name="TextBox 40">
                  <a:extLst>
                    <a:ext uri="{FF2B5EF4-FFF2-40B4-BE49-F238E27FC236}">
                      <a16:creationId xmlns:a16="http://schemas.microsoft.com/office/drawing/2014/main" id="{29AEFADC-41A0-2342-9DBF-414749C6F9B4}"/>
                    </a:ext>
                  </a:extLst>
                </p:cNvPr>
                <p:cNvSpPr txBox="1"/>
                <p:nvPr/>
              </p:nvSpPr>
              <p:spPr>
                <a:xfrm>
                  <a:off x="13639949" y="11489412"/>
                  <a:ext cx="2980060" cy="678187"/>
                </a:xfrm>
                <a:prstGeom prst="rect">
                  <a:avLst/>
                </a:prstGeom>
                <a:noFill/>
              </p:spPr>
              <p:txBody>
                <a:bodyPr wrap="square" rtlCol="0">
                  <a:spAutoFit/>
                </a:bodyPr>
                <a:lstStyle/>
                <a:p>
                  <a:r>
                    <a:rPr lang="en-US" sz="2688" b="1" dirty="0">
                      <a:latin typeface="Arial" panose="020B0604020202020204" pitchFamily="34" charset="0"/>
                      <a:cs typeface="Arial" panose="020B0604020202020204" pitchFamily="34" charset="0"/>
                    </a:rPr>
                    <a:t>Wild type</a:t>
                  </a:r>
                </a:p>
              </p:txBody>
            </p:sp>
            <p:sp>
              <p:nvSpPr>
                <p:cNvPr id="42" name="TextBox 41">
                  <a:extLst>
                    <a:ext uri="{FF2B5EF4-FFF2-40B4-BE49-F238E27FC236}">
                      <a16:creationId xmlns:a16="http://schemas.microsoft.com/office/drawing/2014/main" id="{ECCA17A4-4488-9E4C-B9FA-D4206FFED1A9}"/>
                    </a:ext>
                  </a:extLst>
                </p:cNvPr>
                <p:cNvSpPr txBox="1"/>
                <p:nvPr/>
              </p:nvSpPr>
              <p:spPr>
                <a:xfrm>
                  <a:off x="18403082" y="11505177"/>
                  <a:ext cx="3257200" cy="683157"/>
                </a:xfrm>
                <a:prstGeom prst="rect">
                  <a:avLst/>
                </a:prstGeom>
                <a:noFill/>
              </p:spPr>
              <p:txBody>
                <a:bodyPr wrap="square" rtlCol="0">
                  <a:spAutoFit/>
                </a:bodyPr>
                <a:lstStyle/>
                <a:p>
                  <a:r>
                    <a:rPr lang="en-US" sz="2688" b="1" dirty="0">
                      <a:latin typeface="Arial" panose="020B0604020202020204" pitchFamily="34" charset="0"/>
                      <a:cs typeface="Arial" panose="020B0604020202020204" pitchFamily="34" charset="0"/>
                    </a:rPr>
                    <a:t>Cont.</a:t>
                  </a:r>
                  <a:r>
                    <a:rPr lang="en-US" sz="2688" b="1" i="1" dirty="0">
                      <a:latin typeface="Arial" panose="020B0604020202020204" pitchFamily="34" charset="0"/>
                      <a:cs typeface="Arial" panose="020B0604020202020204" pitchFamily="34" charset="0"/>
                    </a:rPr>
                    <a:t> alg-1(0)</a:t>
                  </a:r>
                </a:p>
              </p:txBody>
            </p:sp>
            <p:sp>
              <p:nvSpPr>
                <p:cNvPr id="43" name="TextBox 42">
                  <a:extLst>
                    <a:ext uri="{FF2B5EF4-FFF2-40B4-BE49-F238E27FC236}">
                      <a16:creationId xmlns:a16="http://schemas.microsoft.com/office/drawing/2014/main" id="{07D03E98-ADFB-E249-9835-199E12444C2B}"/>
                    </a:ext>
                  </a:extLst>
                </p:cNvPr>
                <p:cNvSpPr txBox="1"/>
                <p:nvPr/>
              </p:nvSpPr>
              <p:spPr>
                <a:xfrm>
                  <a:off x="23396434" y="11489412"/>
                  <a:ext cx="2857295" cy="678187"/>
                </a:xfrm>
                <a:prstGeom prst="rect">
                  <a:avLst/>
                </a:prstGeom>
                <a:noFill/>
              </p:spPr>
              <p:txBody>
                <a:bodyPr wrap="square" rtlCol="0">
                  <a:spAutoFit/>
                </a:bodyPr>
                <a:lstStyle/>
                <a:p>
                  <a:r>
                    <a:rPr lang="en-US" sz="2688" b="1" dirty="0">
                      <a:latin typeface="Arial" panose="020B0604020202020204" pitchFamily="34" charset="0"/>
                      <a:cs typeface="Arial" panose="020B0604020202020204" pitchFamily="34" charset="0"/>
                    </a:rPr>
                    <a:t>PD </a:t>
                  </a:r>
                  <a:r>
                    <a:rPr lang="en-US" sz="2688" b="1" i="1" dirty="0">
                      <a:latin typeface="Arial" panose="020B0604020202020204" pitchFamily="34" charset="0"/>
                      <a:cs typeface="Arial" panose="020B0604020202020204" pitchFamily="34" charset="0"/>
                    </a:rPr>
                    <a:t>alg-1(0)</a:t>
                  </a:r>
                  <a:endParaRPr lang="en-US" sz="2688" b="1" dirty="0">
                    <a:latin typeface="Arial" panose="020B0604020202020204" pitchFamily="34" charset="0"/>
                    <a:cs typeface="Arial" panose="020B0604020202020204" pitchFamily="34" charset="0"/>
                  </a:endParaRPr>
                </a:p>
              </p:txBody>
            </p:sp>
            <p:pic>
              <p:nvPicPr>
                <p:cNvPr id="44" name="Picture 43" descr="A picture containing indoor, object, sitting&#10;&#10;Description generated with high confidence">
                  <a:extLst>
                    <a:ext uri="{FF2B5EF4-FFF2-40B4-BE49-F238E27FC236}">
                      <a16:creationId xmlns:a16="http://schemas.microsoft.com/office/drawing/2014/main" id="{2D32A8A0-5224-314D-83B2-F4238B9D76FE}"/>
                    </a:ext>
                  </a:extLst>
                </p:cNvPr>
                <p:cNvPicPr>
                  <a:picLocks/>
                </p:cNvPicPr>
                <p:nvPr/>
              </p:nvPicPr>
              <p:blipFill>
                <a:blip r:embed="rId23">
                  <a:extLst>
                    <a:ext uri="{BEBA8EAE-BF5A-486C-A8C5-ECC9F3942E4B}">
                      <a14:imgProps xmlns:a14="http://schemas.microsoft.com/office/drawing/2010/main">
                        <a14:imgLayer r:embed="rId24">
                          <a14:imgEffect>
                            <a14:brightnessContrast bright="14000"/>
                          </a14:imgEffect>
                        </a14:imgLayer>
                      </a14:imgProps>
                    </a:ext>
                  </a:extLst>
                </a:blip>
                <a:stretch>
                  <a:fillRect/>
                </a:stretch>
              </p:blipFill>
              <p:spPr>
                <a:xfrm>
                  <a:off x="23423374" y="14939123"/>
                  <a:ext cx="3104064" cy="2042946"/>
                </a:xfrm>
                <a:prstGeom prst="rect">
                  <a:avLst/>
                </a:prstGeom>
              </p:spPr>
            </p:pic>
            <p:pic>
              <p:nvPicPr>
                <p:cNvPr id="45" name="Picture 44">
                  <a:extLst>
                    <a:ext uri="{FF2B5EF4-FFF2-40B4-BE49-F238E27FC236}">
                      <a16:creationId xmlns:a16="http://schemas.microsoft.com/office/drawing/2014/main" id="{5BC27214-4632-F44F-A892-B9B030401A6C}"/>
                    </a:ext>
                  </a:extLst>
                </p:cNvPr>
                <p:cNvPicPr>
                  <a:picLocks noChangeAspect="1"/>
                </p:cNvPicPr>
                <p:nvPr/>
              </p:nvPicPr>
              <p:blipFill>
                <a:blip r:embed="rId25"/>
                <a:stretch>
                  <a:fillRect/>
                </a:stretch>
              </p:blipFill>
              <p:spPr>
                <a:xfrm>
                  <a:off x="19958412" y="12268439"/>
                  <a:ext cx="3110961" cy="2678217"/>
                </a:xfrm>
                <a:prstGeom prst="rect">
                  <a:avLst/>
                </a:prstGeom>
              </p:spPr>
            </p:pic>
            <p:sp>
              <p:nvSpPr>
                <p:cNvPr id="46" name="Oval 45">
                  <a:extLst>
                    <a:ext uri="{FF2B5EF4-FFF2-40B4-BE49-F238E27FC236}">
                      <a16:creationId xmlns:a16="http://schemas.microsoft.com/office/drawing/2014/main" id="{353E046A-191F-884F-A50C-71E4FE8D2875}"/>
                    </a:ext>
                  </a:extLst>
                </p:cNvPr>
                <p:cNvSpPr/>
                <p:nvPr/>
              </p:nvSpPr>
              <p:spPr>
                <a:xfrm>
                  <a:off x="21421545" y="13396728"/>
                  <a:ext cx="695699" cy="712677"/>
                </a:xfrm>
                <a:prstGeom prst="ellipse">
                  <a:avLst/>
                </a:prstGeom>
                <a:noFill/>
                <a:ln w="254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29" dirty="0"/>
                </a:p>
              </p:txBody>
            </p:sp>
            <p:sp>
              <p:nvSpPr>
                <p:cNvPr id="47" name="TextBox 46">
                  <a:extLst>
                    <a:ext uri="{FF2B5EF4-FFF2-40B4-BE49-F238E27FC236}">
                      <a16:creationId xmlns:a16="http://schemas.microsoft.com/office/drawing/2014/main" id="{665BB6B8-1DA2-2E42-B5D0-963C71BB8841}"/>
                    </a:ext>
                  </a:extLst>
                </p:cNvPr>
                <p:cNvSpPr txBox="1"/>
                <p:nvPr/>
              </p:nvSpPr>
              <p:spPr>
                <a:xfrm>
                  <a:off x="20210127" y="13955760"/>
                  <a:ext cx="992419" cy="716905"/>
                </a:xfrm>
                <a:prstGeom prst="rect">
                  <a:avLst/>
                </a:prstGeom>
                <a:noFill/>
                <a:ln>
                  <a:solidFill>
                    <a:schemeClr val="bg1"/>
                  </a:solidFill>
                </a:ln>
              </p:spPr>
              <p:txBody>
                <a:bodyPr wrap="square" rtlCol="0">
                  <a:spAutoFit/>
                </a:bodyPr>
                <a:lstStyle/>
                <a:p>
                  <a:r>
                    <a:rPr lang="en-US" sz="2688" b="1" dirty="0" err="1">
                      <a:solidFill>
                        <a:schemeClr val="bg1"/>
                      </a:solidFill>
                      <a:latin typeface="Arial" panose="020B0604020202020204" pitchFamily="34" charset="0"/>
                      <a:cs typeface="Arial" panose="020B0604020202020204" pitchFamily="34" charset="0"/>
                    </a:rPr>
                    <a:t>Pvl</a:t>
                  </a:r>
                  <a:endParaRPr lang="en-US" sz="2688" b="1" dirty="0">
                    <a:solidFill>
                      <a:schemeClr val="bg1"/>
                    </a:solidFill>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AF08FE78-4A6E-3841-91FD-285C10AA1597}"/>
                    </a:ext>
                  </a:extLst>
                </p:cNvPr>
                <p:cNvPicPr>
                  <a:picLocks noChangeAspect="1"/>
                </p:cNvPicPr>
                <p:nvPr/>
              </p:nvPicPr>
              <p:blipFill>
                <a:blip r:embed="rId26"/>
                <a:stretch>
                  <a:fillRect/>
                </a:stretch>
              </p:blipFill>
              <p:spPr>
                <a:xfrm rot="5400000">
                  <a:off x="16892066" y="12080930"/>
                  <a:ext cx="2711124" cy="3096726"/>
                </a:xfrm>
                <a:prstGeom prst="rect">
                  <a:avLst/>
                </a:prstGeom>
              </p:spPr>
            </p:pic>
            <p:sp>
              <p:nvSpPr>
                <p:cNvPr id="49" name="Oval 48">
                  <a:extLst>
                    <a:ext uri="{FF2B5EF4-FFF2-40B4-BE49-F238E27FC236}">
                      <a16:creationId xmlns:a16="http://schemas.microsoft.com/office/drawing/2014/main" id="{E4ACFCF7-A15F-8A43-9F3B-CF2E04CB3FBB}"/>
                    </a:ext>
                  </a:extLst>
                </p:cNvPr>
                <p:cNvSpPr/>
                <p:nvPr/>
              </p:nvSpPr>
              <p:spPr>
                <a:xfrm>
                  <a:off x="16986329" y="13024360"/>
                  <a:ext cx="1653487" cy="1040522"/>
                </a:xfrm>
                <a:prstGeom prst="ellipse">
                  <a:avLst/>
                </a:prstGeom>
                <a:noFill/>
                <a:ln w="254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29" dirty="0"/>
                </a:p>
              </p:txBody>
            </p:sp>
            <p:sp>
              <p:nvSpPr>
                <p:cNvPr id="50" name="TextBox 49">
                  <a:extLst>
                    <a:ext uri="{FF2B5EF4-FFF2-40B4-BE49-F238E27FC236}">
                      <a16:creationId xmlns:a16="http://schemas.microsoft.com/office/drawing/2014/main" id="{CD20B4A1-20EE-D24E-8A97-CF58497DAE44}"/>
                    </a:ext>
                  </a:extLst>
                </p:cNvPr>
                <p:cNvSpPr txBox="1"/>
                <p:nvPr/>
              </p:nvSpPr>
              <p:spPr>
                <a:xfrm>
                  <a:off x="16689691" y="13965123"/>
                  <a:ext cx="2108076" cy="1241648"/>
                </a:xfrm>
                <a:prstGeom prst="rect">
                  <a:avLst/>
                </a:prstGeom>
                <a:noFill/>
                <a:ln>
                  <a:solidFill>
                    <a:schemeClr val="bg1"/>
                  </a:solidFill>
                </a:ln>
              </p:spPr>
              <p:txBody>
                <a:bodyPr wrap="square" rtlCol="0">
                  <a:spAutoFit/>
                </a:bodyPr>
                <a:lstStyle/>
                <a:p>
                  <a:r>
                    <a:rPr lang="en-US" sz="2688" b="1" dirty="0">
                      <a:solidFill>
                        <a:schemeClr val="bg1"/>
                      </a:solidFill>
                      <a:latin typeface="Arial" panose="020B0604020202020204" pitchFamily="34" charset="0"/>
                      <a:cs typeface="Arial" panose="020B0604020202020204" pitchFamily="34" charset="0"/>
                    </a:rPr>
                    <a:t>Bursting</a:t>
                  </a:r>
                </a:p>
              </p:txBody>
            </p:sp>
            <p:pic>
              <p:nvPicPr>
                <p:cNvPr id="51" name="Picture 50">
                  <a:extLst>
                    <a:ext uri="{FF2B5EF4-FFF2-40B4-BE49-F238E27FC236}">
                      <a16:creationId xmlns:a16="http://schemas.microsoft.com/office/drawing/2014/main" id="{699BA6CB-DFED-D847-8F9B-9EF501BEA693}"/>
                    </a:ext>
                  </a:extLst>
                </p:cNvPr>
                <p:cNvPicPr>
                  <a:picLocks noChangeAspect="1"/>
                </p:cNvPicPr>
                <p:nvPr/>
              </p:nvPicPr>
              <p:blipFill rotWithShape="1">
                <a:blip r:embed="rId27"/>
                <a:srcRect t="10361"/>
                <a:stretch/>
              </p:blipFill>
              <p:spPr>
                <a:xfrm rot="10800000" flipH="1">
                  <a:off x="19393247" y="14946656"/>
                  <a:ext cx="3730088" cy="2027003"/>
                </a:xfrm>
                <a:prstGeom prst="rect">
                  <a:avLst/>
                </a:prstGeom>
              </p:spPr>
            </p:pic>
            <p:pic>
              <p:nvPicPr>
                <p:cNvPr id="52" name="Picture 51">
                  <a:extLst>
                    <a:ext uri="{FF2B5EF4-FFF2-40B4-BE49-F238E27FC236}">
                      <a16:creationId xmlns:a16="http://schemas.microsoft.com/office/drawing/2014/main" id="{B6C06A52-E4A7-8442-ABF6-580D1D0E5B01}"/>
                    </a:ext>
                  </a:extLst>
                </p:cNvPr>
                <p:cNvPicPr>
                  <a:picLocks noChangeAspect="1"/>
                </p:cNvPicPr>
                <p:nvPr/>
              </p:nvPicPr>
              <p:blipFill>
                <a:blip r:embed="rId28"/>
                <a:stretch>
                  <a:fillRect/>
                </a:stretch>
              </p:blipFill>
              <p:spPr>
                <a:xfrm>
                  <a:off x="16694920" y="14940560"/>
                  <a:ext cx="2973975" cy="2042947"/>
                </a:xfrm>
                <a:prstGeom prst="rect">
                  <a:avLst/>
                </a:prstGeom>
              </p:spPr>
            </p:pic>
            <p:sp>
              <p:nvSpPr>
                <p:cNvPr id="53" name="TextBox 52">
                  <a:extLst>
                    <a:ext uri="{FF2B5EF4-FFF2-40B4-BE49-F238E27FC236}">
                      <a16:creationId xmlns:a16="http://schemas.microsoft.com/office/drawing/2014/main" id="{31363FDD-EF54-5942-A6D7-29229EA83CBB}"/>
                    </a:ext>
                  </a:extLst>
                </p:cNvPr>
                <p:cNvSpPr txBox="1"/>
                <p:nvPr/>
              </p:nvSpPr>
              <p:spPr>
                <a:xfrm>
                  <a:off x="16641928" y="16190980"/>
                  <a:ext cx="2963329" cy="716905"/>
                </a:xfrm>
                <a:prstGeom prst="rect">
                  <a:avLst/>
                </a:prstGeom>
                <a:noFill/>
              </p:spPr>
              <p:txBody>
                <a:bodyPr wrap="none" rtlCol="0">
                  <a:spAutoFit/>
                </a:bodyPr>
                <a:lstStyle/>
                <a:p>
                  <a:r>
                    <a:rPr lang="en-US" sz="2688" b="1" dirty="0">
                      <a:solidFill>
                        <a:schemeClr val="bg1"/>
                      </a:solidFill>
                      <a:latin typeface="Arial" panose="020B0604020202020204" pitchFamily="34" charset="0"/>
                      <a:cs typeface="Arial" panose="020B0604020202020204" pitchFamily="34" charset="0"/>
                    </a:rPr>
                    <a:t>Gapped alae</a:t>
                  </a:r>
                </a:p>
              </p:txBody>
            </p:sp>
            <p:sp>
              <p:nvSpPr>
                <p:cNvPr id="54" name="Arc 53">
                  <a:extLst>
                    <a:ext uri="{FF2B5EF4-FFF2-40B4-BE49-F238E27FC236}">
                      <a16:creationId xmlns:a16="http://schemas.microsoft.com/office/drawing/2014/main" id="{226D526A-78F6-D24E-9387-AF1EF6A6A996}"/>
                    </a:ext>
                  </a:extLst>
                </p:cNvPr>
                <p:cNvSpPr/>
                <p:nvPr/>
              </p:nvSpPr>
              <p:spPr>
                <a:xfrm rot="18247275">
                  <a:off x="17730578" y="15009125"/>
                  <a:ext cx="1066800" cy="1066800"/>
                </a:xfrm>
                <a:prstGeom prst="arc">
                  <a:avLst>
                    <a:gd name="adj1" fmla="val 16200000"/>
                    <a:gd name="adj2" fmla="val 19272757"/>
                  </a:avLst>
                </a:prstGeom>
                <a:ln w="19050">
                  <a:solidFill>
                    <a:schemeClr val="bg1"/>
                  </a:solidFill>
                </a:ln>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129" dirty="0"/>
                </a:p>
              </p:txBody>
            </p:sp>
            <p:sp>
              <p:nvSpPr>
                <p:cNvPr id="55" name="Rectangle 54">
                  <a:extLst>
                    <a:ext uri="{FF2B5EF4-FFF2-40B4-BE49-F238E27FC236}">
                      <a16:creationId xmlns:a16="http://schemas.microsoft.com/office/drawing/2014/main" id="{2FAFDE35-F200-BE41-90B5-9E45F0E0945E}"/>
                    </a:ext>
                  </a:extLst>
                </p:cNvPr>
                <p:cNvSpPr/>
                <p:nvPr/>
              </p:nvSpPr>
              <p:spPr>
                <a:xfrm>
                  <a:off x="13260521" y="14639284"/>
                  <a:ext cx="13392606" cy="291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29" dirty="0"/>
                </a:p>
              </p:txBody>
            </p:sp>
            <p:sp>
              <p:nvSpPr>
                <p:cNvPr id="56" name="Rectangle 55">
                  <a:extLst>
                    <a:ext uri="{FF2B5EF4-FFF2-40B4-BE49-F238E27FC236}">
                      <a16:creationId xmlns:a16="http://schemas.microsoft.com/office/drawing/2014/main" id="{40ACA103-0DCC-4944-8B49-DF75A32F9134}"/>
                    </a:ext>
                  </a:extLst>
                </p:cNvPr>
                <p:cNvSpPr/>
                <p:nvPr/>
              </p:nvSpPr>
              <p:spPr>
                <a:xfrm>
                  <a:off x="16340408" y="12188335"/>
                  <a:ext cx="351754" cy="4913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dirty="0"/>
                </a:p>
              </p:txBody>
            </p:sp>
            <p:sp>
              <p:nvSpPr>
                <p:cNvPr id="57" name="Rectangle 56">
                  <a:extLst>
                    <a:ext uri="{FF2B5EF4-FFF2-40B4-BE49-F238E27FC236}">
                      <a16:creationId xmlns:a16="http://schemas.microsoft.com/office/drawing/2014/main" id="{D5E150F0-2F2D-264F-9B4A-D735384D9390}"/>
                    </a:ext>
                  </a:extLst>
                </p:cNvPr>
                <p:cNvSpPr/>
                <p:nvPr/>
              </p:nvSpPr>
              <p:spPr>
                <a:xfrm>
                  <a:off x="23066148" y="12263877"/>
                  <a:ext cx="351353" cy="4728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a:p>
              </p:txBody>
            </p:sp>
            <p:sp>
              <p:nvSpPr>
                <p:cNvPr id="58" name="Rectangle 57">
                  <a:extLst>
                    <a:ext uri="{FF2B5EF4-FFF2-40B4-BE49-F238E27FC236}">
                      <a16:creationId xmlns:a16="http://schemas.microsoft.com/office/drawing/2014/main" id="{56EBD3AB-69FC-E745-A256-A1F103BA6DE4}"/>
                    </a:ext>
                  </a:extLst>
                </p:cNvPr>
                <p:cNvSpPr/>
                <p:nvPr/>
              </p:nvSpPr>
              <p:spPr>
                <a:xfrm>
                  <a:off x="19640064" y="12231460"/>
                  <a:ext cx="351062" cy="473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dirty="0"/>
                </a:p>
              </p:txBody>
            </p:sp>
          </p:grpSp>
        </p:grpSp>
        <p:sp>
          <p:nvSpPr>
            <p:cNvPr id="214" name="Rectangle 213">
              <a:extLst>
                <a:ext uri="{FF2B5EF4-FFF2-40B4-BE49-F238E27FC236}">
                  <a16:creationId xmlns:a16="http://schemas.microsoft.com/office/drawing/2014/main" id="{C1BCE340-7F26-5A48-908A-5AAF3BC183E5}"/>
                </a:ext>
              </a:extLst>
            </p:cNvPr>
            <p:cNvSpPr/>
            <p:nvPr/>
          </p:nvSpPr>
          <p:spPr>
            <a:xfrm>
              <a:off x="828147" y="30764085"/>
              <a:ext cx="104729" cy="3457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dirty="0"/>
            </a:p>
          </p:txBody>
        </p:sp>
        <p:sp>
          <p:nvSpPr>
            <p:cNvPr id="215" name="Rectangle 214">
              <a:extLst>
                <a:ext uri="{FF2B5EF4-FFF2-40B4-BE49-F238E27FC236}">
                  <a16:creationId xmlns:a16="http://schemas.microsoft.com/office/drawing/2014/main" id="{FA8D1BD0-3793-FC44-9FC3-F338346FFDD0}"/>
                </a:ext>
              </a:extLst>
            </p:cNvPr>
            <p:cNvSpPr/>
            <p:nvPr/>
          </p:nvSpPr>
          <p:spPr>
            <a:xfrm rot="5400000">
              <a:off x="5858490" y="29174407"/>
              <a:ext cx="91440" cy="9966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68" dirty="0"/>
            </a:p>
          </p:txBody>
        </p:sp>
      </p:grpSp>
      <p:grpSp>
        <p:nvGrpSpPr>
          <p:cNvPr id="21" name="Group 20">
            <a:extLst>
              <a:ext uri="{FF2B5EF4-FFF2-40B4-BE49-F238E27FC236}">
                <a16:creationId xmlns:a16="http://schemas.microsoft.com/office/drawing/2014/main" id="{088871F9-0436-8345-BB04-FCF6AE12033E}"/>
              </a:ext>
            </a:extLst>
          </p:cNvPr>
          <p:cNvGrpSpPr>
            <a:grpSpLocks noChangeAspect="1"/>
          </p:cNvGrpSpPr>
          <p:nvPr/>
        </p:nvGrpSpPr>
        <p:grpSpPr>
          <a:xfrm>
            <a:off x="887086" y="16744873"/>
            <a:ext cx="3722912" cy="2830571"/>
            <a:chOff x="893669" y="16940815"/>
            <a:chExt cx="3347715" cy="2545306"/>
          </a:xfrm>
        </p:grpSpPr>
        <p:cxnSp>
          <p:nvCxnSpPr>
            <p:cNvPr id="219" name="Shape 911">
              <a:extLst>
                <a:ext uri="{FF2B5EF4-FFF2-40B4-BE49-F238E27FC236}">
                  <a16:creationId xmlns:a16="http://schemas.microsoft.com/office/drawing/2014/main" id="{04E7DA19-46C6-DA40-96B5-43373D40ADCA}"/>
                </a:ext>
              </a:extLst>
            </p:cNvPr>
            <p:cNvCxnSpPr/>
            <p:nvPr/>
          </p:nvCxnSpPr>
          <p:spPr>
            <a:xfrm>
              <a:off x="1345784" y="19012372"/>
              <a:ext cx="2895600" cy="0"/>
            </a:xfrm>
            <a:prstGeom prst="straightConnector1">
              <a:avLst/>
            </a:prstGeom>
            <a:noFill/>
            <a:ln w="38100" cap="flat" cmpd="sng">
              <a:solidFill>
                <a:schemeClr val="dk1"/>
              </a:solidFill>
              <a:prstDash val="solid"/>
              <a:round/>
              <a:headEnd type="none" w="med" len="med"/>
              <a:tailEnd type="none" w="med" len="med"/>
            </a:ln>
          </p:spPr>
        </p:cxnSp>
        <p:cxnSp>
          <p:nvCxnSpPr>
            <p:cNvPr id="220" name="Shape 912">
              <a:extLst>
                <a:ext uri="{FF2B5EF4-FFF2-40B4-BE49-F238E27FC236}">
                  <a16:creationId xmlns:a16="http://schemas.microsoft.com/office/drawing/2014/main" id="{080DF405-FDC0-3B45-90E7-3FA4A236E14B}"/>
                </a:ext>
              </a:extLst>
            </p:cNvPr>
            <p:cNvCxnSpPr/>
            <p:nvPr/>
          </p:nvCxnSpPr>
          <p:spPr>
            <a:xfrm>
              <a:off x="3022184" y="18898072"/>
              <a:ext cx="0" cy="228600"/>
            </a:xfrm>
            <a:prstGeom prst="straightConnector1">
              <a:avLst/>
            </a:prstGeom>
            <a:noFill/>
            <a:ln w="38100" cap="flat" cmpd="sng">
              <a:solidFill>
                <a:schemeClr val="dk1"/>
              </a:solidFill>
              <a:prstDash val="solid"/>
              <a:round/>
              <a:headEnd type="none" w="med" len="med"/>
              <a:tailEnd type="none" w="med" len="med"/>
            </a:ln>
          </p:spPr>
        </p:cxnSp>
        <p:sp>
          <p:nvSpPr>
            <p:cNvPr id="221" name="Shape 913">
              <a:extLst>
                <a:ext uri="{FF2B5EF4-FFF2-40B4-BE49-F238E27FC236}">
                  <a16:creationId xmlns:a16="http://schemas.microsoft.com/office/drawing/2014/main" id="{C6233623-D03E-2D4F-9B02-CBA6768A0306}"/>
                </a:ext>
              </a:extLst>
            </p:cNvPr>
            <p:cNvSpPr txBox="1"/>
            <p:nvPr/>
          </p:nvSpPr>
          <p:spPr>
            <a:xfrm>
              <a:off x="1726785" y="19088572"/>
              <a:ext cx="983239" cy="329198"/>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2800" dirty="0">
                  <a:solidFill>
                    <a:schemeClr val="dk1"/>
                  </a:solidFill>
                  <a:latin typeface="Arial"/>
                  <a:ea typeface="Arial"/>
                  <a:cs typeface="Arial"/>
                  <a:sym typeface="Arial"/>
                </a:rPr>
                <a:t>Early</a:t>
              </a:r>
            </a:p>
          </p:txBody>
        </p:sp>
        <p:sp>
          <p:nvSpPr>
            <p:cNvPr id="222" name="Shape 914">
              <a:extLst>
                <a:ext uri="{FF2B5EF4-FFF2-40B4-BE49-F238E27FC236}">
                  <a16:creationId xmlns:a16="http://schemas.microsoft.com/office/drawing/2014/main" id="{F254A081-B5AF-7C45-A3FB-05A705D22916}"/>
                </a:ext>
              </a:extLst>
            </p:cNvPr>
            <p:cNvSpPr txBox="1"/>
            <p:nvPr/>
          </p:nvSpPr>
          <p:spPr>
            <a:xfrm>
              <a:off x="3172998" y="19088572"/>
              <a:ext cx="1068386" cy="397549"/>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2800" dirty="0">
                  <a:solidFill>
                    <a:schemeClr val="dk1"/>
                  </a:solidFill>
                  <a:latin typeface="Arial"/>
                  <a:ea typeface="Arial"/>
                  <a:cs typeface="Arial"/>
                  <a:sym typeface="Arial"/>
                </a:rPr>
                <a:t>Late</a:t>
              </a:r>
            </a:p>
          </p:txBody>
        </p:sp>
        <p:cxnSp>
          <p:nvCxnSpPr>
            <p:cNvPr id="223" name="Shape 915">
              <a:extLst>
                <a:ext uri="{FF2B5EF4-FFF2-40B4-BE49-F238E27FC236}">
                  <a16:creationId xmlns:a16="http://schemas.microsoft.com/office/drawing/2014/main" id="{71CE8EF1-ECD6-854B-8A82-E76CB744882E}"/>
                </a:ext>
              </a:extLst>
            </p:cNvPr>
            <p:cNvCxnSpPr/>
            <p:nvPr/>
          </p:nvCxnSpPr>
          <p:spPr>
            <a:xfrm rot="10800000">
              <a:off x="1345784" y="17441804"/>
              <a:ext cx="0" cy="1435608"/>
            </a:xfrm>
            <a:prstGeom prst="straightConnector1">
              <a:avLst/>
            </a:prstGeom>
            <a:noFill/>
            <a:ln w="38100" cap="flat" cmpd="sng">
              <a:solidFill>
                <a:schemeClr val="dk1"/>
              </a:solidFill>
              <a:prstDash val="solid"/>
              <a:round/>
              <a:headEnd type="none" w="med" len="med"/>
              <a:tailEnd type="none" w="med" len="med"/>
            </a:ln>
          </p:spPr>
        </p:cxnSp>
        <p:sp>
          <p:nvSpPr>
            <p:cNvPr id="224" name="Shape 916">
              <a:extLst>
                <a:ext uri="{FF2B5EF4-FFF2-40B4-BE49-F238E27FC236}">
                  <a16:creationId xmlns:a16="http://schemas.microsoft.com/office/drawing/2014/main" id="{4B5F9CC8-5B79-194C-BC5F-FB83606AF46F}"/>
                </a:ext>
              </a:extLst>
            </p:cNvPr>
            <p:cNvSpPr txBox="1"/>
            <p:nvPr/>
          </p:nvSpPr>
          <p:spPr>
            <a:xfrm rot="16200000">
              <a:off x="414646" y="17835949"/>
              <a:ext cx="1316282" cy="358236"/>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2800" dirty="0">
                  <a:solidFill>
                    <a:schemeClr val="dk1"/>
                  </a:solidFill>
                  <a:latin typeface="Arial"/>
                  <a:ea typeface="Arial"/>
                  <a:cs typeface="Arial"/>
                  <a:sym typeface="Arial"/>
                </a:rPr>
                <a:t>level</a:t>
              </a:r>
            </a:p>
          </p:txBody>
        </p:sp>
        <p:sp>
          <p:nvSpPr>
            <p:cNvPr id="225" name="Shape 917">
              <a:extLst>
                <a:ext uri="{FF2B5EF4-FFF2-40B4-BE49-F238E27FC236}">
                  <a16:creationId xmlns:a16="http://schemas.microsoft.com/office/drawing/2014/main" id="{63357C53-C6D3-3946-A9FA-9B792A1996CC}"/>
                </a:ext>
              </a:extLst>
            </p:cNvPr>
            <p:cNvSpPr/>
            <p:nvPr/>
          </p:nvSpPr>
          <p:spPr>
            <a:xfrm>
              <a:off x="1345784" y="17691572"/>
              <a:ext cx="2819400" cy="1168400"/>
            </a:xfrm>
            <a:custGeom>
              <a:avLst/>
              <a:gdLst/>
              <a:ahLst/>
              <a:cxnLst/>
              <a:rect l="0" t="0" r="0" b="0"/>
              <a:pathLst>
                <a:path w="120000" h="120000" extrusionOk="0">
                  <a:moveTo>
                    <a:pt x="0" y="10434"/>
                  </a:moveTo>
                  <a:cubicBezTo>
                    <a:pt x="19189" y="5217"/>
                    <a:pt x="38378" y="0"/>
                    <a:pt x="48648" y="10434"/>
                  </a:cubicBezTo>
                  <a:cubicBezTo>
                    <a:pt x="58918" y="20869"/>
                    <a:pt x="56756" y="56086"/>
                    <a:pt x="61621" y="73043"/>
                  </a:cubicBezTo>
                  <a:cubicBezTo>
                    <a:pt x="66486" y="90000"/>
                    <a:pt x="68108" y="104347"/>
                    <a:pt x="77837" y="112173"/>
                  </a:cubicBezTo>
                  <a:cubicBezTo>
                    <a:pt x="87567" y="120000"/>
                    <a:pt x="112972" y="118695"/>
                    <a:pt x="120000" y="120000"/>
                  </a:cubicBezTo>
                </a:path>
              </a:pathLst>
            </a:custGeom>
            <a:noFill/>
            <a:ln w="381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26" name="Shape 918">
              <a:extLst>
                <a:ext uri="{FF2B5EF4-FFF2-40B4-BE49-F238E27FC236}">
                  <a16:creationId xmlns:a16="http://schemas.microsoft.com/office/drawing/2014/main" id="{AB7A3430-D004-2E4A-B09E-D9F223288E19}"/>
                </a:ext>
              </a:extLst>
            </p:cNvPr>
            <p:cNvSpPr txBox="1"/>
            <p:nvPr/>
          </p:nvSpPr>
          <p:spPr>
            <a:xfrm>
              <a:off x="1449434" y="16940815"/>
              <a:ext cx="2290580" cy="81253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2400" b="1" dirty="0">
                  <a:solidFill>
                    <a:schemeClr val="dk1"/>
                  </a:solidFill>
                  <a:latin typeface="Arial"/>
                  <a:ea typeface="Arial"/>
                  <a:cs typeface="Arial"/>
                  <a:sym typeface="Arial"/>
                </a:rPr>
                <a:t>Transcription Factor</a:t>
              </a:r>
            </a:p>
          </p:txBody>
        </p:sp>
        <p:grpSp>
          <p:nvGrpSpPr>
            <p:cNvPr id="227" name="Shape 919">
              <a:extLst>
                <a:ext uri="{FF2B5EF4-FFF2-40B4-BE49-F238E27FC236}">
                  <a16:creationId xmlns:a16="http://schemas.microsoft.com/office/drawing/2014/main" id="{DC0B90DC-CDDB-AE4F-B085-F5F6615690D6}"/>
                </a:ext>
              </a:extLst>
            </p:cNvPr>
            <p:cNvGrpSpPr/>
            <p:nvPr/>
          </p:nvGrpSpPr>
          <p:grpSpPr>
            <a:xfrm>
              <a:off x="1345784" y="17701295"/>
              <a:ext cx="2514600" cy="1295400"/>
              <a:chOff x="4191000" y="4537213"/>
              <a:chExt cx="2514600" cy="1295400"/>
            </a:xfrm>
          </p:grpSpPr>
          <p:sp>
            <p:nvSpPr>
              <p:cNvPr id="228" name="Shape 920">
                <a:extLst>
                  <a:ext uri="{FF2B5EF4-FFF2-40B4-BE49-F238E27FC236}">
                    <a16:creationId xmlns:a16="http://schemas.microsoft.com/office/drawing/2014/main" id="{D29DECA2-B157-E94D-97D3-6D279EFBA5A3}"/>
                  </a:ext>
                </a:extLst>
              </p:cNvPr>
              <p:cNvSpPr/>
              <p:nvPr/>
            </p:nvSpPr>
            <p:spPr>
              <a:xfrm rot="10800000" flipH="1">
                <a:off x="4191000" y="4537213"/>
                <a:ext cx="2514600" cy="1295400"/>
              </a:xfrm>
              <a:custGeom>
                <a:avLst/>
                <a:gdLst/>
                <a:ahLst/>
                <a:cxnLst/>
                <a:rect l="0" t="0" r="0" b="0"/>
                <a:pathLst>
                  <a:path w="120000" h="120000" extrusionOk="0">
                    <a:moveTo>
                      <a:pt x="0" y="10434"/>
                    </a:moveTo>
                    <a:cubicBezTo>
                      <a:pt x="19189" y="5217"/>
                      <a:pt x="38378" y="0"/>
                      <a:pt x="48648" y="10434"/>
                    </a:cubicBezTo>
                    <a:cubicBezTo>
                      <a:pt x="58918" y="20869"/>
                      <a:pt x="56756" y="56086"/>
                      <a:pt x="61621" y="73043"/>
                    </a:cubicBezTo>
                    <a:cubicBezTo>
                      <a:pt x="66486" y="90000"/>
                      <a:pt x="68108" y="104347"/>
                      <a:pt x="77837" y="112173"/>
                    </a:cubicBezTo>
                    <a:cubicBezTo>
                      <a:pt x="87567" y="120000"/>
                      <a:pt x="112972" y="118695"/>
                      <a:pt x="120000" y="120000"/>
                    </a:cubicBezTo>
                  </a:path>
                </a:pathLst>
              </a:custGeom>
              <a:noFill/>
              <a:ln w="38100" cap="flat" cmpd="sng">
                <a:solidFill>
                  <a:srgbClr val="0000FF"/>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29" name="Shape 921">
                <a:extLst>
                  <a:ext uri="{FF2B5EF4-FFF2-40B4-BE49-F238E27FC236}">
                    <a16:creationId xmlns:a16="http://schemas.microsoft.com/office/drawing/2014/main" id="{CF5FD3A4-8160-AE48-9B84-8551A633FB8F}"/>
                  </a:ext>
                </a:extLst>
              </p:cNvPr>
              <p:cNvSpPr txBox="1"/>
              <p:nvPr/>
            </p:nvSpPr>
            <p:spPr>
              <a:xfrm>
                <a:off x="4202898" y="5369459"/>
                <a:ext cx="1313180"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2400" b="1" dirty="0">
                    <a:solidFill>
                      <a:srgbClr val="0000FF"/>
                    </a:solidFill>
                    <a:latin typeface="Arial"/>
                    <a:ea typeface="Arial"/>
                    <a:cs typeface="Arial"/>
                    <a:sym typeface="Arial"/>
                  </a:rPr>
                  <a:t>miRNA</a:t>
                </a:r>
                <a:endParaRPr lang="en-US" sz="2000" b="1" dirty="0">
                  <a:solidFill>
                    <a:srgbClr val="0000FF"/>
                  </a:solidFill>
                  <a:latin typeface="Arial"/>
                  <a:ea typeface="Arial"/>
                  <a:cs typeface="Arial"/>
                  <a:sym typeface="Arial"/>
                </a:endParaRPr>
              </a:p>
            </p:txBody>
          </p:sp>
        </p:grpSp>
      </p:grpSp>
      <p:sp>
        <p:nvSpPr>
          <p:cNvPr id="231" name="TextBox 230">
            <a:extLst>
              <a:ext uri="{FF2B5EF4-FFF2-40B4-BE49-F238E27FC236}">
                <a16:creationId xmlns:a16="http://schemas.microsoft.com/office/drawing/2014/main" id="{B452308D-D0D4-254E-915B-EE73C1632048}"/>
              </a:ext>
            </a:extLst>
          </p:cNvPr>
          <p:cNvSpPr txBox="1"/>
          <p:nvPr/>
        </p:nvSpPr>
        <p:spPr>
          <a:xfrm>
            <a:off x="419008" y="19599001"/>
            <a:ext cx="456382" cy="561384"/>
          </a:xfrm>
          <a:prstGeom prst="rect">
            <a:avLst/>
          </a:prstGeom>
          <a:noFill/>
        </p:spPr>
        <p:txBody>
          <a:bodyPr wrap="square" rtlCol="0">
            <a:spAutoFit/>
          </a:bodyPr>
          <a:lstStyle/>
          <a:p>
            <a:r>
              <a:rPr lang="en-US" sz="3072" b="1" dirty="0">
                <a:latin typeface="Arial" panose="020B0604020202020204" pitchFamily="34" charset="0"/>
                <a:cs typeface="Arial" panose="020B0604020202020204" pitchFamily="34" charset="0"/>
              </a:rPr>
              <a:t>C </a:t>
            </a:r>
          </a:p>
        </p:txBody>
      </p:sp>
      <p:sp>
        <p:nvSpPr>
          <p:cNvPr id="123" name="TextBox 122">
            <a:extLst>
              <a:ext uri="{FF2B5EF4-FFF2-40B4-BE49-F238E27FC236}">
                <a16:creationId xmlns:a16="http://schemas.microsoft.com/office/drawing/2014/main" id="{D597B864-B00D-484B-A4CA-6BD5F48B1236}"/>
              </a:ext>
            </a:extLst>
          </p:cNvPr>
          <p:cNvSpPr txBox="1"/>
          <p:nvPr/>
        </p:nvSpPr>
        <p:spPr>
          <a:xfrm>
            <a:off x="16749506" y="10255880"/>
            <a:ext cx="2186135"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Post-</a:t>
            </a:r>
            <a:r>
              <a:rPr lang="en-US" sz="2800" dirty="0" err="1">
                <a:latin typeface="Arial" panose="020B0604020202020204" pitchFamily="34" charset="0"/>
                <a:cs typeface="Arial" panose="020B0604020202020204" pitchFamily="34" charset="0"/>
              </a:rPr>
              <a:t>dauer</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alg-1(0)</a:t>
            </a:r>
            <a:endParaRPr lang="en-US" sz="28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0E712C8-F01C-F748-A3E8-E60F7BFC6716}"/>
              </a:ext>
            </a:extLst>
          </p:cNvPr>
          <p:cNvGrpSpPr/>
          <p:nvPr/>
        </p:nvGrpSpPr>
        <p:grpSpPr>
          <a:xfrm>
            <a:off x="22697221" y="15551047"/>
            <a:ext cx="3017859" cy="1144183"/>
            <a:chOff x="21731245" y="15867559"/>
            <a:chExt cx="3017859" cy="1144183"/>
          </a:xfrm>
        </p:grpSpPr>
        <p:pic>
          <p:nvPicPr>
            <p:cNvPr id="207" name="Picture 206">
              <a:extLst>
                <a:ext uri="{FF2B5EF4-FFF2-40B4-BE49-F238E27FC236}">
                  <a16:creationId xmlns:a16="http://schemas.microsoft.com/office/drawing/2014/main" id="{7FAC1A6F-F469-E448-9432-13AE2B37F07D}"/>
                </a:ext>
              </a:extLst>
            </p:cNvPr>
            <p:cNvPicPr>
              <a:picLocks noChangeAspect="1"/>
            </p:cNvPicPr>
            <p:nvPr/>
          </p:nvPicPr>
          <p:blipFill rotWithShape="1">
            <a:blip r:embed="rId29"/>
            <a:srcRect l="39607" t="63" r="50958" b="86416"/>
            <a:stretch/>
          </p:blipFill>
          <p:spPr>
            <a:xfrm>
              <a:off x="21731245" y="15867559"/>
              <a:ext cx="855444" cy="1144183"/>
            </a:xfrm>
            <a:prstGeom prst="rect">
              <a:avLst/>
            </a:prstGeom>
          </p:spPr>
        </p:pic>
        <p:sp>
          <p:nvSpPr>
            <p:cNvPr id="151" name="TextBox 150">
              <a:extLst>
                <a:ext uri="{FF2B5EF4-FFF2-40B4-BE49-F238E27FC236}">
                  <a16:creationId xmlns:a16="http://schemas.microsoft.com/office/drawing/2014/main" id="{8C8DD800-4F31-F04D-B87E-4BE4FCE7A2DE}"/>
                </a:ext>
              </a:extLst>
            </p:cNvPr>
            <p:cNvSpPr txBox="1"/>
            <p:nvPr/>
          </p:nvSpPr>
          <p:spPr>
            <a:xfrm>
              <a:off x="22505202" y="15903899"/>
              <a:ext cx="2243902"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Expected</a:t>
              </a:r>
            </a:p>
            <a:p>
              <a:r>
                <a:rPr lang="en-US" sz="2800" dirty="0">
                  <a:latin typeface="Arial" panose="020B0604020202020204" pitchFamily="34" charset="0"/>
                  <a:cs typeface="Arial" panose="020B0604020202020204" pitchFamily="34" charset="0"/>
                </a:rPr>
                <a:t>Novel</a:t>
              </a:r>
            </a:p>
          </p:txBody>
        </p:sp>
      </p:grpSp>
      <p:cxnSp>
        <p:nvCxnSpPr>
          <p:cNvPr id="130" name="Straight Connector 129">
            <a:extLst>
              <a:ext uri="{FF2B5EF4-FFF2-40B4-BE49-F238E27FC236}">
                <a16:creationId xmlns:a16="http://schemas.microsoft.com/office/drawing/2014/main" id="{6954A718-8F21-C740-8A8D-1E036369B2D5}"/>
              </a:ext>
            </a:extLst>
          </p:cNvPr>
          <p:cNvCxnSpPr>
            <a:cxnSpLocks/>
          </p:cNvCxnSpPr>
          <p:nvPr/>
        </p:nvCxnSpPr>
        <p:spPr>
          <a:xfrm flipV="1">
            <a:off x="22147503" y="14028070"/>
            <a:ext cx="0" cy="822960"/>
          </a:xfrm>
          <a:prstGeom prst="line">
            <a:avLst/>
          </a:prstGeom>
          <a:ln w="889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pic>
        <p:nvPicPr>
          <p:cNvPr id="154" name="Picture 153">
            <a:extLst>
              <a:ext uri="{FF2B5EF4-FFF2-40B4-BE49-F238E27FC236}">
                <a16:creationId xmlns:a16="http://schemas.microsoft.com/office/drawing/2014/main" id="{EC98A93D-DEF1-3F42-BD51-5291CDDB0315}"/>
              </a:ext>
            </a:extLst>
          </p:cNvPr>
          <p:cNvPicPr>
            <a:picLocks noChangeAspect="1"/>
          </p:cNvPicPr>
          <p:nvPr/>
        </p:nvPicPr>
        <p:blipFill rotWithShape="1">
          <a:blip r:embed="rId5"/>
          <a:srcRect l="53205" b="52143"/>
          <a:stretch/>
        </p:blipFill>
        <p:spPr>
          <a:xfrm>
            <a:off x="17435671" y="5296303"/>
            <a:ext cx="3344638" cy="2228651"/>
          </a:xfrm>
          <a:prstGeom prst="rect">
            <a:avLst/>
          </a:prstGeom>
        </p:spPr>
      </p:pic>
      <p:sp>
        <p:nvSpPr>
          <p:cNvPr id="3" name="TextBox 2">
            <a:extLst>
              <a:ext uri="{FF2B5EF4-FFF2-40B4-BE49-F238E27FC236}">
                <a16:creationId xmlns:a16="http://schemas.microsoft.com/office/drawing/2014/main" id="{E7FADD0E-EDD7-1F40-8EC9-8B2E21DEB53C}"/>
              </a:ext>
            </a:extLst>
          </p:cNvPr>
          <p:cNvSpPr txBox="1"/>
          <p:nvPr/>
        </p:nvSpPr>
        <p:spPr>
          <a:xfrm>
            <a:off x="14961505" y="7862344"/>
            <a:ext cx="2324675"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1367 genes</a:t>
            </a:r>
          </a:p>
        </p:txBody>
      </p:sp>
      <p:sp>
        <p:nvSpPr>
          <p:cNvPr id="29" name="TextBox 28">
            <a:extLst>
              <a:ext uri="{FF2B5EF4-FFF2-40B4-BE49-F238E27FC236}">
                <a16:creationId xmlns:a16="http://schemas.microsoft.com/office/drawing/2014/main" id="{69A277F5-24D1-4A4D-BFBB-FF3438C9DB0E}"/>
              </a:ext>
            </a:extLst>
          </p:cNvPr>
          <p:cNvSpPr txBox="1"/>
          <p:nvPr/>
        </p:nvSpPr>
        <p:spPr>
          <a:xfrm rot="16200000">
            <a:off x="-548387" y="34228294"/>
            <a:ext cx="2353300" cy="492443"/>
          </a:xfrm>
          <a:prstGeom prst="rect">
            <a:avLst/>
          </a:prstGeom>
          <a:noFill/>
        </p:spPr>
        <p:txBody>
          <a:bodyPr wrap="square" rtlCol="0">
            <a:spAutoFit/>
          </a:bodyPr>
          <a:lstStyle/>
          <a:p>
            <a:r>
              <a:rPr lang="en-US" sz="2600" b="1" i="1" dirty="0">
                <a:latin typeface="Arial" panose="020B0604020202020204" pitchFamily="34" charset="0"/>
                <a:cs typeface="Arial" panose="020B0604020202020204" pitchFamily="34" charset="0"/>
              </a:rPr>
              <a:t>col-19::GFP</a:t>
            </a:r>
            <a:endParaRPr lang="en-US" sz="2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0AA88B78-50F8-0D4C-91B6-3AFC4899D972}"/>
              </a:ext>
            </a:extLst>
          </p:cNvPr>
          <p:cNvSpPr/>
          <p:nvPr/>
        </p:nvSpPr>
        <p:spPr>
          <a:xfrm rot="16200000">
            <a:off x="50990" y="32437299"/>
            <a:ext cx="1154547" cy="492443"/>
          </a:xfrm>
          <a:prstGeom prst="rect">
            <a:avLst/>
          </a:prstGeom>
        </p:spPr>
        <p:txBody>
          <a:bodyPr wrap="square">
            <a:spAutoFit/>
          </a:bodyPr>
          <a:lstStyle/>
          <a:p>
            <a:r>
              <a:rPr lang="en-US" sz="2600" b="1" dirty="0">
                <a:latin typeface="Arial" panose="020B0604020202020204" pitchFamily="34" charset="0"/>
                <a:cs typeface="Arial" panose="020B0604020202020204" pitchFamily="34" charset="0"/>
              </a:rPr>
              <a:t>DIC</a:t>
            </a:r>
          </a:p>
        </p:txBody>
      </p:sp>
      <p:sp>
        <p:nvSpPr>
          <p:cNvPr id="4" name="TextBox 3">
            <a:extLst>
              <a:ext uri="{FF2B5EF4-FFF2-40B4-BE49-F238E27FC236}">
                <a16:creationId xmlns:a16="http://schemas.microsoft.com/office/drawing/2014/main" id="{DE98B686-6354-BB4F-AA57-C1009B7A033E}"/>
              </a:ext>
            </a:extLst>
          </p:cNvPr>
          <p:cNvSpPr txBox="1"/>
          <p:nvPr/>
        </p:nvSpPr>
        <p:spPr>
          <a:xfrm>
            <a:off x="-4114800" y="14434457"/>
            <a:ext cx="184731" cy="1235723"/>
          </a:xfrm>
          <a:prstGeom prst="rect">
            <a:avLst/>
          </a:prstGeom>
          <a:noFill/>
        </p:spPr>
        <p:txBody>
          <a:bodyPr wrap="none" rtlCol="0">
            <a:spAutoFit/>
          </a:bodyPr>
          <a:lstStyle/>
          <a:p>
            <a:endParaRPr lang="en-US" dirty="0"/>
          </a:p>
        </p:txBody>
      </p:sp>
      <p:pic>
        <p:nvPicPr>
          <p:cNvPr id="25" name="Audio 24">
            <a:hlinkClick r:id="" action="ppaction://media"/>
            <a:extLst>
              <a:ext uri="{FF2B5EF4-FFF2-40B4-BE49-F238E27FC236}">
                <a16:creationId xmlns:a16="http://schemas.microsoft.com/office/drawing/2014/main" id="{63C203FD-AFAB-8F4D-98CC-CB682A301ADA}"/>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9268400" y="37439600"/>
            <a:ext cx="812800" cy="812800"/>
          </a:xfrm>
          <a:prstGeom prst="rect">
            <a:avLst/>
          </a:prstGeom>
        </p:spPr>
      </p:pic>
    </p:spTree>
    <p:extLst>
      <p:ext uri="{BB962C8B-B14F-4D97-AF65-F5344CB8AC3E}">
        <p14:creationId xmlns:p14="http://schemas.microsoft.com/office/powerpoint/2010/main" val="1503418034"/>
      </p:ext>
    </p:extLst>
  </p:cSld>
  <p:clrMapOvr>
    <a:masterClrMapping/>
  </p:clrMapOvr>
  <mc:AlternateContent xmlns:mc="http://schemas.openxmlformats.org/markup-compatibility/2006">
    <mc:Choice xmlns:p14="http://schemas.microsoft.com/office/powerpoint/2010/main" Requires="p14">
      <p:transition spd="slow" p14:dur="2000" advTm="598296"/>
    </mc:Choice>
    <mc:Fallback>
      <p:transition spd="slow" advTm="59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3895</TotalTime>
  <Words>1081</Words>
  <Application>Microsoft Macintosh PowerPoint</Application>
  <PresentationFormat>Custom</PresentationFormat>
  <Paragraphs>92</Paragraphs>
  <Slides>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Courier New</vt:lpstr>
      <vt:lpstr>Open Sans</vt:lpstr>
      <vt:lpstr>Office Theme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Roka Pun, Himal</dc:creator>
  <cp:lastModifiedBy>Roka Pun, Himal</cp:lastModifiedBy>
  <cp:revision>67</cp:revision>
  <dcterms:created xsi:type="dcterms:W3CDTF">2020-04-14T17:06:58Z</dcterms:created>
  <dcterms:modified xsi:type="dcterms:W3CDTF">2020-04-17T23:43:08Z</dcterms:modified>
</cp:coreProperties>
</file>