
<file path=[Content_Types].xml><?xml version="1.0" encoding="utf-8"?>
<Types xmlns="http://schemas.openxmlformats.org/package/2006/content-types">
  <Default Extension="jpeg" ContentType="image/jpeg"/>
  <Default Extension="rels" ContentType="application/vnd.openxmlformats-package.relationships+xml"/>
  <Default Extension="tif" ContentType="image/tiff"/>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notesMasterIdLst>
    <p:notesMasterId r:id="rId3"/>
  </p:notesMasterIdLst>
  <p:sldIdLst>
    <p:sldId id="258" r:id="rId2"/>
  </p:sldIdLst>
  <p:sldSz cx="43891200" cy="329184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720" userDrawn="1">
          <p15:clr>
            <a:srgbClr val="A4A3A4"/>
          </p15:clr>
        </p15:guide>
        <p15:guide id="2" orient="horz" pos="2256"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412"/>
    <p:restoredTop sz="66900"/>
  </p:normalViewPr>
  <p:slideViewPr>
    <p:cSldViewPr snapToGrid="0" snapToObjects="1">
      <p:cViewPr>
        <p:scale>
          <a:sx n="25" d="100"/>
          <a:sy n="25" d="100"/>
        </p:scale>
        <p:origin x="648" y="216"/>
      </p:cViewPr>
      <p:guideLst>
        <p:guide pos="720"/>
        <p:guide orient="horz" pos="2256"/>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notesMaster" Target="notesMasters/notesMaster1.xml"/><Relationship Id="rId7"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heme" Target="theme/theme1.xml"/><Relationship Id="rId5" Type="http://schemas.openxmlformats.org/officeDocument/2006/relationships/viewProps" Target="viewProps.xml"/><Relationship Id="rId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25306D1-EB30-FA48-BA0E-0832A0908E9E}" type="datetimeFigureOut">
              <a:rPr lang="en-US" smtClean="0"/>
              <a:t>4/19/20</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2EDDCEE-4880-6948-ABAB-2DF7FE5823FA}" type="slidenum">
              <a:rPr lang="en-US" smtClean="0"/>
              <a:t>‹#›</a:t>
            </a:fld>
            <a:endParaRPr lang="en-US"/>
          </a:p>
        </p:txBody>
      </p:sp>
    </p:spTree>
    <p:extLst>
      <p:ext uri="{BB962C8B-B14F-4D97-AF65-F5344CB8AC3E}">
        <p14:creationId xmlns:p14="http://schemas.microsoft.com/office/powerpoint/2010/main" val="3577746617"/>
      </p:ext>
    </p:extLst>
  </p:cSld>
  <p:clrMap bg1="lt1" tx1="dk1" bg2="lt2" tx2="dk2" accent1="accent1" accent2="accent2" accent3="accent3" accent4="accent4" accent5="accent5" accent6="accent6" hlink="hlink" folHlink="folHlink"/>
  <p:notesStyle>
    <a:lvl1pPr marL="0" algn="l" defTabSz="3686464" rtl="0" eaLnBrk="1" latinLnBrk="0" hangingPunct="1">
      <a:defRPr sz="4836" kern="1200">
        <a:solidFill>
          <a:schemeClr val="tx1"/>
        </a:solidFill>
        <a:latin typeface="+mn-lt"/>
        <a:ea typeface="+mn-ea"/>
        <a:cs typeface="+mn-cs"/>
      </a:defRPr>
    </a:lvl1pPr>
    <a:lvl2pPr marL="1843232" algn="l" defTabSz="3686464" rtl="0" eaLnBrk="1" latinLnBrk="0" hangingPunct="1">
      <a:defRPr sz="4836" kern="1200">
        <a:solidFill>
          <a:schemeClr val="tx1"/>
        </a:solidFill>
        <a:latin typeface="+mn-lt"/>
        <a:ea typeface="+mn-ea"/>
        <a:cs typeface="+mn-cs"/>
      </a:defRPr>
    </a:lvl2pPr>
    <a:lvl3pPr marL="3686464" algn="l" defTabSz="3686464" rtl="0" eaLnBrk="1" latinLnBrk="0" hangingPunct="1">
      <a:defRPr sz="4836" kern="1200">
        <a:solidFill>
          <a:schemeClr val="tx1"/>
        </a:solidFill>
        <a:latin typeface="+mn-lt"/>
        <a:ea typeface="+mn-ea"/>
        <a:cs typeface="+mn-cs"/>
      </a:defRPr>
    </a:lvl3pPr>
    <a:lvl4pPr marL="5529696" algn="l" defTabSz="3686464" rtl="0" eaLnBrk="1" latinLnBrk="0" hangingPunct="1">
      <a:defRPr sz="4836" kern="1200">
        <a:solidFill>
          <a:schemeClr val="tx1"/>
        </a:solidFill>
        <a:latin typeface="+mn-lt"/>
        <a:ea typeface="+mn-ea"/>
        <a:cs typeface="+mn-cs"/>
      </a:defRPr>
    </a:lvl4pPr>
    <a:lvl5pPr marL="7372928" algn="l" defTabSz="3686464" rtl="0" eaLnBrk="1" latinLnBrk="0" hangingPunct="1">
      <a:defRPr sz="4836" kern="1200">
        <a:solidFill>
          <a:schemeClr val="tx1"/>
        </a:solidFill>
        <a:latin typeface="+mn-lt"/>
        <a:ea typeface="+mn-ea"/>
        <a:cs typeface="+mn-cs"/>
      </a:defRPr>
    </a:lvl5pPr>
    <a:lvl6pPr marL="9216160" algn="l" defTabSz="3686464" rtl="0" eaLnBrk="1" latinLnBrk="0" hangingPunct="1">
      <a:defRPr sz="4836" kern="1200">
        <a:solidFill>
          <a:schemeClr val="tx1"/>
        </a:solidFill>
        <a:latin typeface="+mn-lt"/>
        <a:ea typeface="+mn-ea"/>
        <a:cs typeface="+mn-cs"/>
      </a:defRPr>
    </a:lvl6pPr>
    <a:lvl7pPr marL="11059392" algn="l" defTabSz="3686464" rtl="0" eaLnBrk="1" latinLnBrk="0" hangingPunct="1">
      <a:defRPr sz="4836" kern="1200">
        <a:solidFill>
          <a:schemeClr val="tx1"/>
        </a:solidFill>
        <a:latin typeface="+mn-lt"/>
        <a:ea typeface="+mn-ea"/>
        <a:cs typeface="+mn-cs"/>
      </a:defRPr>
    </a:lvl7pPr>
    <a:lvl8pPr marL="12902625" algn="l" defTabSz="3686464" rtl="0" eaLnBrk="1" latinLnBrk="0" hangingPunct="1">
      <a:defRPr sz="4836" kern="1200">
        <a:solidFill>
          <a:schemeClr val="tx1"/>
        </a:solidFill>
        <a:latin typeface="+mn-lt"/>
        <a:ea typeface="+mn-ea"/>
        <a:cs typeface="+mn-cs"/>
      </a:defRPr>
    </a:lvl8pPr>
    <a:lvl9pPr marL="14745857" algn="l" defTabSz="3686464" rtl="0" eaLnBrk="1" latinLnBrk="0" hangingPunct="1">
      <a:defRPr sz="4836"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2EDDCEE-4880-6948-ABAB-2DF7FE5823FA}" type="slidenum">
              <a:rPr lang="en-US" smtClean="0"/>
              <a:t>1</a:t>
            </a:fld>
            <a:endParaRPr lang="en-US"/>
          </a:p>
        </p:txBody>
      </p:sp>
    </p:spTree>
    <p:extLst>
      <p:ext uri="{BB962C8B-B14F-4D97-AF65-F5344CB8AC3E}">
        <p14:creationId xmlns:p14="http://schemas.microsoft.com/office/powerpoint/2010/main" val="320043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291840" y="5387342"/>
            <a:ext cx="37307520" cy="11460480"/>
          </a:xfrm>
        </p:spPr>
        <p:txBody>
          <a:bodyPr anchor="b"/>
          <a:lstStyle>
            <a:lvl1pPr algn="ctr">
              <a:defRPr sz="28800"/>
            </a:lvl1pPr>
          </a:lstStyle>
          <a:p>
            <a:r>
              <a:rPr lang="en-US"/>
              <a:t>Click to edit Master title style</a:t>
            </a:r>
            <a:endParaRPr lang="en-US" dirty="0"/>
          </a:p>
        </p:txBody>
      </p:sp>
      <p:sp>
        <p:nvSpPr>
          <p:cNvPr id="3" name="Subtitle 2"/>
          <p:cNvSpPr>
            <a:spLocks noGrp="1"/>
          </p:cNvSpPr>
          <p:nvPr>
            <p:ph type="subTitle" idx="1"/>
          </p:nvPr>
        </p:nvSpPr>
        <p:spPr>
          <a:xfrm>
            <a:off x="5486400" y="17289782"/>
            <a:ext cx="32918400" cy="7947658"/>
          </a:xfrm>
        </p:spPr>
        <p:txBody>
          <a:bodyPr/>
          <a:lstStyle>
            <a:lvl1pPr marL="0" indent="0" algn="ctr">
              <a:buNone/>
              <a:defRPr sz="11520"/>
            </a:lvl1pPr>
            <a:lvl2pPr marL="2194560" indent="0" algn="ctr">
              <a:buNone/>
              <a:defRPr sz="9600"/>
            </a:lvl2pPr>
            <a:lvl3pPr marL="4389120" indent="0" algn="ctr">
              <a:buNone/>
              <a:defRPr sz="8640"/>
            </a:lvl3pPr>
            <a:lvl4pPr marL="6583680" indent="0" algn="ctr">
              <a:buNone/>
              <a:defRPr sz="7680"/>
            </a:lvl4pPr>
            <a:lvl5pPr marL="8778240" indent="0" algn="ctr">
              <a:buNone/>
              <a:defRPr sz="7680"/>
            </a:lvl5pPr>
            <a:lvl6pPr marL="10972800" indent="0" algn="ctr">
              <a:buNone/>
              <a:defRPr sz="7680"/>
            </a:lvl6pPr>
            <a:lvl7pPr marL="13167360" indent="0" algn="ctr">
              <a:buNone/>
              <a:defRPr sz="7680"/>
            </a:lvl7pPr>
            <a:lvl8pPr marL="15361920" indent="0" algn="ctr">
              <a:buNone/>
              <a:defRPr sz="7680"/>
            </a:lvl8pPr>
            <a:lvl9pPr marL="17556480" indent="0" algn="ctr">
              <a:buNone/>
              <a:defRPr sz="768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EC15BB3-B0D3-4B48-9DC5-29899890B1E9}" type="datetimeFigureOut">
              <a:rPr lang="en-US" smtClean="0"/>
              <a:t>4/19/20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C6212B-91D9-704E-A390-AD2E3A3FFEBC}" type="slidenum">
              <a:rPr lang="en-US" smtClean="0"/>
              <a:t>‹#›</a:t>
            </a:fld>
            <a:endParaRPr lang="en-US"/>
          </a:p>
        </p:txBody>
      </p:sp>
    </p:spTree>
    <p:extLst>
      <p:ext uri="{BB962C8B-B14F-4D97-AF65-F5344CB8AC3E}">
        <p14:creationId xmlns:p14="http://schemas.microsoft.com/office/powerpoint/2010/main" val="17046264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EC15BB3-B0D3-4B48-9DC5-29899890B1E9}" type="datetimeFigureOut">
              <a:rPr lang="en-US" smtClean="0"/>
              <a:t>4/19/20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C6212B-91D9-704E-A390-AD2E3A3FFEBC}" type="slidenum">
              <a:rPr lang="en-US" smtClean="0"/>
              <a:t>‹#›</a:t>
            </a:fld>
            <a:endParaRPr lang="en-US"/>
          </a:p>
        </p:txBody>
      </p:sp>
    </p:spTree>
    <p:extLst>
      <p:ext uri="{BB962C8B-B14F-4D97-AF65-F5344CB8AC3E}">
        <p14:creationId xmlns:p14="http://schemas.microsoft.com/office/powerpoint/2010/main" val="21723909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1409642" y="1752600"/>
            <a:ext cx="9464040" cy="27896822"/>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3017522" y="1752600"/>
            <a:ext cx="27843480" cy="2789682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EC15BB3-B0D3-4B48-9DC5-29899890B1E9}" type="datetimeFigureOut">
              <a:rPr lang="en-US" smtClean="0"/>
              <a:t>4/19/20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C6212B-91D9-704E-A390-AD2E3A3FFEBC}" type="slidenum">
              <a:rPr lang="en-US" smtClean="0"/>
              <a:t>‹#›</a:t>
            </a:fld>
            <a:endParaRPr lang="en-US"/>
          </a:p>
        </p:txBody>
      </p:sp>
    </p:spTree>
    <p:extLst>
      <p:ext uri="{BB962C8B-B14F-4D97-AF65-F5344CB8AC3E}">
        <p14:creationId xmlns:p14="http://schemas.microsoft.com/office/powerpoint/2010/main" val="27959801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EC15BB3-B0D3-4B48-9DC5-29899890B1E9}" type="datetimeFigureOut">
              <a:rPr lang="en-US" smtClean="0"/>
              <a:t>4/19/20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C6212B-91D9-704E-A390-AD2E3A3FFEBC}" type="slidenum">
              <a:rPr lang="en-US" smtClean="0"/>
              <a:t>‹#›</a:t>
            </a:fld>
            <a:endParaRPr lang="en-US"/>
          </a:p>
        </p:txBody>
      </p:sp>
    </p:spTree>
    <p:extLst>
      <p:ext uri="{BB962C8B-B14F-4D97-AF65-F5344CB8AC3E}">
        <p14:creationId xmlns:p14="http://schemas.microsoft.com/office/powerpoint/2010/main" val="41166859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994662" y="8206749"/>
            <a:ext cx="37856160" cy="13693138"/>
          </a:xfrm>
        </p:spPr>
        <p:txBody>
          <a:bodyPr anchor="b"/>
          <a:lstStyle>
            <a:lvl1pPr>
              <a:defRPr sz="28800"/>
            </a:lvl1pPr>
          </a:lstStyle>
          <a:p>
            <a:r>
              <a:rPr lang="en-US"/>
              <a:t>Click to edit Master title style</a:t>
            </a:r>
            <a:endParaRPr lang="en-US" dirty="0"/>
          </a:p>
        </p:txBody>
      </p:sp>
      <p:sp>
        <p:nvSpPr>
          <p:cNvPr id="3" name="Text Placeholder 2"/>
          <p:cNvSpPr>
            <a:spLocks noGrp="1"/>
          </p:cNvSpPr>
          <p:nvPr>
            <p:ph type="body" idx="1"/>
          </p:nvPr>
        </p:nvSpPr>
        <p:spPr>
          <a:xfrm>
            <a:off x="2994662" y="22029429"/>
            <a:ext cx="37856160" cy="7200898"/>
          </a:xfrm>
        </p:spPr>
        <p:txBody>
          <a:bodyPr/>
          <a:lstStyle>
            <a:lvl1pPr marL="0" indent="0">
              <a:buNone/>
              <a:defRPr sz="11520">
                <a:solidFill>
                  <a:schemeClr val="tx1"/>
                </a:solidFill>
              </a:defRPr>
            </a:lvl1pPr>
            <a:lvl2pPr marL="2194560" indent="0">
              <a:buNone/>
              <a:defRPr sz="9600">
                <a:solidFill>
                  <a:schemeClr val="tx1">
                    <a:tint val="75000"/>
                  </a:schemeClr>
                </a:solidFill>
              </a:defRPr>
            </a:lvl2pPr>
            <a:lvl3pPr marL="4389120" indent="0">
              <a:buNone/>
              <a:defRPr sz="8640">
                <a:solidFill>
                  <a:schemeClr val="tx1">
                    <a:tint val="75000"/>
                  </a:schemeClr>
                </a:solidFill>
              </a:defRPr>
            </a:lvl3pPr>
            <a:lvl4pPr marL="6583680" indent="0">
              <a:buNone/>
              <a:defRPr sz="7680">
                <a:solidFill>
                  <a:schemeClr val="tx1">
                    <a:tint val="75000"/>
                  </a:schemeClr>
                </a:solidFill>
              </a:defRPr>
            </a:lvl4pPr>
            <a:lvl5pPr marL="8778240" indent="0">
              <a:buNone/>
              <a:defRPr sz="7680">
                <a:solidFill>
                  <a:schemeClr val="tx1">
                    <a:tint val="75000"/>
                  </a:schemeClr>
                </a:solidFill>
              </a:defRPr>
            </a:lvl5pPr>
            <a:lvl6pPr marL="10972800" indent="0">
              <a:buNone/>
              <a:defRPr sz="7680">
                <a:solidFill>
                  <a:schemeClr val="tx1">
                    <a:tint val="75000"/>
                  </a:schemeClr>
                </a:solidFill>
              </a:defRPr>
            </a:lvl6pPr>
            <a:lvl7pPr marL="13167360" indent="0">
              <a:buNone/>
              <a:defRPr sz="7680">
                <a:solidFill>
                  <a:schemeClr val="tx1">
                    <a:tint val="75000"/>
                  </a:schemeClr>
                </a:solidFill>
              </a:defRPr>
            </a:lvl7pPr>
            <a:lvl8pPr marL="15361920" indent="0">
              <a:buNone/>
              <a:defRPr sz="7680">
                <a:solidFill>
                  <a:schemeClr val="tx1">
                    <a:tint val="75000"/>
                  </a:schemeClr>
                </a:solidFill>
              </a:defRPr>
            </a:lvl8pPr>
            <a:lvl9pPr marL="17556480" indent="0">
              <a:buNone/>
              <a:defRPr sz="768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EC15BB3-B0D3-4B48-9DC5-29899890B1E9}" type="datetimeFigureOut">
              <a:rPr lang="en-US" smtClean="0"/>
              <a:t>4/19/20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C6212B-91D9-704E-A390-AD2E3A3FFEBC}" type="slidenum">
              <a:rPr lang="en-US" smtClean="0"/>
              <a:t>‹#›</a:t>
            </a:fld>
            <a:endParaRPr lang="en-US"/>
          </a:p>
        </p:txBody>
      </p:sp>
    </p:spTree>
    <p:extLst>
      <p:ext uri="{BB962C8B-B14F-4D97-AF65-F5344CB8AC3E}">
        <p14:creationId xmlns:p14="http://schemas.microsoft.com/office/powerpoint/2010/main" val="10846412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3017520" y="8763000"/>
            <a:ext cx="18653760" cy="208864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22219920" y="8763000"/>
            <a:ext cx="18653760" cy="208864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EC15BB3-B0D3-4B48-9DC5-29899890B1E9}" type="datetimeFigureOut">
              <a:rPr lang="en-US" smtClean="0"/>
              <a:t>4/19/20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EC6212B-91D9-704E-A390-AD2E3A3FFEBC}" type="slidenum">
              <a:rPr lang="en-US" smtClean="0"/>
              <a:t>‹#›</a:t>
            </a:fld>
            <a:endParaRPr lang="en-US"/>
          </a:p>
        </p:txBody>
      </p:sp>
    </p:spTree>
    <p:extLst>
      <p:ext uri="{BB962C8B-B14F-4D97-AF65-F5344CB8AC3E}">
        <p14:creationId xmlns:p14="http://schemas.microsoft.com/office/powerpoint/2010/main" val="39562697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23237" y="1752607"/>
            <a:ext cx="37856160" cy="6362702"/>
          </a:xfrm>
        </p:spPr>
        <p:txBody>
          <a:bodyPr/>
          <a:lstStyle/>
          <a:p>
            <a:r>
              <a:rPr lang="en-US"/>
              <a:t>Click to edit Master title style</a:t>
            </a:r>
            <a:endParaRPr lang="en-US" dirty="0"/>
          </a:p>
        </p:txBody>
      </p:sp>
      <p:sp>
        <p:nvSpPr>
          <p:cNvPr id="3" name="Text Placeholder 2"/>
          <p:cNvSpPr>
            <a:spLocks noGrp="1"/>
          </p:cNvSpPr>
          <p:nvPr>
            <p:ph type="body" idx="1"/>
          </p:nvPr>
        </p:nvSpPr>
        <p:spPr>
          <a:xfrm>
            <a:off x="3023242" y="8069582"/>
            <a:ext cx="18568032" cy="3954778"/>
          </a:xfrm>
        </p:spPr>
        <p:txBody>
          <a:bodyPr anchor="b"/>
          <a:lstStyle>
            <a:lvl1pPr marL="0" indent="0">
              <a:buNone/>
              <a:defRPr sz="11520" b="1"/>
            </a:lvl1pPr>
            <a:lvl2pPr marL="2194560" indent="0">
              <a:buNone/>
              <a:defRPr sz="9600" b="1"/>
            </a:lvl2pPr>
            <a:lvl3pPr marL="4389120" indent="0">
              <a:buNone/>
              <a:defRPr sz="8640" b="1"/>
            </a:lvl3pPr>
            <a:lvl4pPr marL="6583680" indent="0">
              <a:buNone/>
              <a:defRPr sz="7680" b="1"/>
            </a:lvl4pPr>
            <a:lvl5pPr marL="8778240" indent="0">
              <a:buNone/>
              <a:defRPr sz="7680" b="1"/>
            </a:lvl5pPr>
            <a:lvl6pPr marL="10972800" indent="0">
              <a:buNone/>
              <a:defRPr sz="7680" b="1"/>
            </a:lvl6pPr>
            <a:lvl7pPr marL="13167360" indent="0">
              <a:buNone/>
              <a:defRPr sz="7680" b="1"/>
            </a:lvl7pPr>
            <a:lvl8pPr marL="15361920" indent="0">
              <a:buNone/>
              <a:defRPr sz="7680" b="1"/>
            </a:lvl8pPr>
            <a:lvl9pPr marL="17556480" indent="0">
              <a:buNone/>
              <a:defRPr sz="7680" b="1"/>
            </a:lvl9pPr>
          </a:lstStyle>
          <a:p>
            <a:pPr lvl="0"/>
            <a:r>
              <a:rPr lang="en-US"/>
              <a:t>Click to edit Master text styles</a:t>
            </a:r>
          </a:p>
        </p:txBody>
      </p:sp>
      <p:sp>
        <p:nvSpPr>
          <p:cNvPr id="4" name="Content Placeholder 3"/>
          <p:cNvSpPr>
            <a:spLocks noGrp="1"/>
          </p:cNvSpPr>
          <p:nvPr>
            <p:ph sz="half" idx="2"/>
          </p:nvPr>
        </p:nvSpPr>
        <p:spPr>
          <a:xfrm>
            <a:off x="3023242" y="12024360"/>
            <a:ext cx="18568032" cy="176860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22219922" y="8069582"/>
            <a:ext cx="18659477" cy="3954778"/>
          </a:xfrm>
        </p:spPr>
        <p:txBody>
          <a:bodyPr anchor="b"/>
          <a:lstStyle>
            <a:lvl1pPr marL="0" indent="0">
              <a:buNone/>
              <a:defRPr sz="11520" b="1"/>
            </a:lvl1pPr>
            <a:lvl2pPr marL="2194560" indent="0">
              <a:buNone/>
              <a:defRPr sz="9600" b="1"/>
            </a:lvl2pPr>
            <a:lvl3pPr marL="4389120" indent="0">
              <a:buNone/>
              <a:defRPr sz="8640" b="1"/>
            </a:lvl3pPr>
            <a:lvl4pPr marL="6583680" indent="0">
              <a:buNone/>
              <a:defRPr sz="7680" b="1"/>
            </a:lvl4pPr>
            <a:lvl5pPr marL="8778240" indent="0">
              <a:buNone/>
              <a:defRPr sz="7680" b="1"/>
            </a:lvl5pPr>
            <a:lvl6pPr marL="10972800" indent="0">
              <a:buNone/>
              <a:defRPr sz="7680" b="1"/>
            </a:lvl6pPr>
            <a:lvl7pPr marL="13167360" indent="0">
              <a:buNone/>
              <a:defRPr sz="7680" b="1"/>
            </a:lvl7pPr>
            <a:lvl8pPr marL="15361920" indent="0">
              <a:buNone/>
              <a:defRPr sz="7680" b="1"/>
            </a:lvl8pPr>
            <a:lvl9pPr marL="17556480" indent="0">
              <a:buNone/>
              <a:defRPr sz="7680" b="1"/>
            </a:lvl9pPr>
          </a:lstStyle>
          <a:p>
            <a:pPr lvl="0"/>
            <a:r>
              <a:rPr lang="en-US"/>
              <a:t>Click to edit Master text styles</a:t>
            </a:r>
          </a:p>
        </p:txBody>
      </p:sp>
      <p:sp>
        <p:nvSpPr>
          <p:cNvPr id="6" name="Content Placeholder 5"/>
          <p:cNvSpPr>
            <a:spLocks noGrp="1"/>
          </p:cNvSpPr>
          <p:nvPr>
            <p:ph sz="quarter" idx="4"/>
          </p:nvPr>
        </p:nvSpPr>
        <p:spPr>
          <a:xfrm>
            <a:off x="22219922" y="12024360"/>
            <a:ext cx="18659477" cy="176860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EC15BB3-B0D3-4B48-9DC5-29899890B1E9}" type="datetimeFigureOut">
              <a:rPr lang="en-US" smtClean="0"/>
              <a:t>4/19/20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EC6212B-91D9-704E-A390-AD2E3A3FFEBC}" type="slidenum">
              <a:rPr lang="en-US" smtClean="0"/>
              <a:t>‹#›</a:t>
            </a:fld>
            <a:endParaRPr lang="en-US"/>
          </a:p>
        </p:txBody>
      </p:sp>
    </p:spTree>
    <p:extLst>
      <p:ext uri="{BB962C8B-B14F-4D97-AF65-F5344CB8AC3E}">
        <p14:creationId xmlns:p14="http://schemas.microsoft.com/office/powerpoint/2010/main" val="9868874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EC15BB3-B0D3-4B48-9DC5-29899890B1E9}" type="datetimeFigureOut">
              <a:rPr lang="en-US" smtClean="0"/>
              <a:t>4/19/20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EC6212B-91D9-704E-A390-AD2E3A3FFEBC}" type="slidenum">
              <a:rPr lang="en-US" smtClean="0"/>
              <a:t>‹#›</a:t>
            </a:fld>
            <a:endParaRPr lang="en-US"/>
          </a:p>
        </p:txBody>
      </p:sp>
    </p:spTree>
    <p:extLst>
      <p:ext uri="{BB962C8B-B14F-4D97-AF65-F5344CB8AC3E}">
        <p14:creationId xmlns:p14="http://schemas.microsoft.com/office/powerpoint/2010/main" val="10948432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EC15BB3-B0D3-4B48-9DC5-29899890B1E9}" type="datetimeFigureOut">
              <a:rPr lang="en-US" smtClean="0"/>
              <a:t>4/19/20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EC6212B-91D9-704E-A390-AD2E3A3FFEBC}" type="slidenum">
              <a:rPr lang="en-US" smtClean="0"/>
              <a:t>‹#›</a:t>
            </a:fld>
            <a:endParaRPr lang="en-US"/>
          </a:p>
        </p:txBody>
      </p:sp>
    </p:spTree>
    <p:extLst>
      <p:ext uri="{BB962C8B-B14F-4D97-AF65-F5344CB8AC3E}">
        <p14:creationId xmlns:p14="http://schemas.microsoft.com/office/powerpoint/2010/main" val="42305530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23237" y="2194560"/>
            <a:ext cx="14156054" cy="7680960"/>
          </a:xfrm>
        </p:spPr>
        <p:txBody>
          <a:bodyPr anchor="b"/>
          <a:lstStyle>
            <a:lvl1pPr>
              <a:defRPr sz="15360"/>
            </a:lvl1pPr>
          </a:lstStyle>
          <a:p>
            <a:r>
              <a:rPr lang="en-US"/>
              <a:t>Click to edit Master title style</a:t>
            </a:r>
            <a:endParaRPr lang="en-US" dirty="0"/>
          </a:p>
        </p:txBody>
      </p:sp>
      <p:sp>
        <p:nvSpPr>
          <p:cNvPr id="3" name="Content Placeholder 2"/>
          <p:cNvSpPr>
            <a:spLocks noGrp="1"/>
          </p:cNvSpPr>
          <p:nvPr>
            <p:ph idx="1"/>
          </p:nvPr>
        </p:nvSpPr>
        <p:spPr>
          <a:xfrm>
            <a:off x="18659477" y="4739647"/>
            <a:ext cx="22219920" cy="23393400"/>
          </a:xfrm>
        </p:spPr>
        <p:txBody>
          <a:bodyPr/>
          <a:lstStyle>
            <a:lvl1pPr>
              <a:defRPr sz="15360"/>
            </a:lvl1pPr>
            <a:lvl2pPr>
              <a:defRPr sz="13440"/>
            </a:lvl2pPr>
            <a:lvl3pPr>
              <a:defRPr sz="11520"/>
            </a:lvl3pPr>
            <a:lvl4pPr>
              <a:defRPr sz="9600"/>
            </a:lvl4pPr>
            <a:lvl5pPr>
              <a:defRPr sz="9600"/>
            </a:lvl5pPr>
            <a:lvl6pPr>
              <a:defRPr sz="9600"/>
            </a:lvl6pPr>
            <a:lvl7pPr>
              <a:defRPr sz="9600"/>
            </a:lvl7pPr>
            <a:lvl8pPr>
              <a:defRPr sz="9600"/>
            </a:lvl8pPr>
            <a:lvl9pPr>
              <a:defRPr sz="9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3023237" y="9875520"/>
            <a:ext cx="14156054" cy="18295622"/>
          </a:xfrm>
        </p:spPr>
        <p:txBody>
          <a:bodyPr/>
          <a:lstStyle>
            <a:lvl1pPr marL="0" indent="0">
              <a:buNone/>
              <a:defRPr sz="7680"/>
            </a:lvl1pPr>
            <a:lvl2pPr marL="2194560" indent="0">
              <a:buNone/>
              <a:defRPr sz="6720"/>
            </a:lvl2pPr>
            <a:lvl3pPr marL="4389120" indent="0">
              <a:buNone/>
              <a:defRPr sz="5760"/>
            </a:lvl3pPr>
            <a:lvl4pPr marL="6583680" indent="0">
              <a:buNone/>
              <a:defRPr sz="4800"/>
            </a:lvl4pPr>
            <a:lvl5pPr marL="8778240" indent="0">
              <a:buNone/>
              <a:defRPr sz="4800"/>
            </a:lvl5pPr>
            <a:lvl6pPr marL="10972800" indent="0">
              <a:buNone/>
              <a:defRPr sz="4800"/>
            </a:lvl6pPr>
            <a:lvl7pPr marL="13167360" indent="0">
              <a:buNone/>
              <a:defRPr sz="4800"/>
            </a:lvl7pPr>
            <a:lvl8pPr marL="15361920" indent="0">
              <a:buNone/>
              <a:defRPr sz="4800"/>
            </a:lvl8pPr>
            <a:lvl9pPr marL="17556480" indent="0">
              <a:buNone/>
              <a:defRPr sz="4800"/>
            </a:lvl9pPr>
          </a:lstStyle>
          <a:p>
            <a:pPr lvl="0"/>
            <a:r>
              <a:rPr lang="en-US"/>
              <a:t>Click to edit Master text styles</a:t>
            </a:r>
          </a:p>
        </p:txBody>
      </p:sp>
      <p:sp>
        <p:nvSpPr>
          <p:cNvPr id="5" name="Date Placeholder 4"/>
          <p:cNvSpPr>
            <a:spLocks noGrp="1"/>
          </p:cNvSpPr>
          <p:nvPr>
            <p:ph type="dt" sz="half" idx="10"/>
          </p:nvPr>
        </p:nvSpPr>
        <p:spPr/>
        <p:txBody>
          <a:bodyPr/>
          <a:lstStyle/>
          <a:p>
            <a:fld id="{9EC15BB3-B0D3-4B48-9DC5-29899890B1E9}" type="datetimeFigureOut">
              <a:rPr lang="en-US" smtClean="0"/>
              <a:t>4/19/20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EC6212B-91D9-704E-A390-AD2E3A3FFEBC}" type="slidenum">
              <a:rPr lang="en-US" smtClean="0"/>
              <a:t>‹#›</a:t>
            </a:fld>
            <a:endParaRPr lang="en-US"/>
          </a:p>
        </p:txBody>
      </p:sp>
    </p:spTree>
    <p:extLst>
      <p:ext uri="{BB962C8B-B14F-4D97-AF65-F5344CB8AC3E}">
        <p14:creationId xmlns:p14="http://schemas.microsoft.com/office/powerpoint/2010/main" val="17711123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23237" y="2194560"/>
            <a:ext cx="14156054" cy="7680960"/>
          </a:xfrm>
        </p:spPr>
        <p:txBody>
          <a:bodyPr anchor="b"/>
          <a:lstStyle>
            <a:lvl1pPr>
              <a:defRPr sz="15360"/>
            </a:lvl1pPr>
          </a:lstStyle>
          <a:p>
            <a:r>
              <a:rPr lang="en-US"/>
              <a:t>Click to edit Master title style</a:t>
            </a:r>
            <a:endParaRPr lang="en-US" dirty="0"/>
          </a:p>
        </p:txBody>
      </p:sp>
      <p:sp>
        <p:nvSpPr>
          <p:cNvPr id="3" name="Picture Placeholder 2"/>
          <p:cNvSpPr>
            <a:spLocks noGrp="1" noChangeAspect="1"/>
          </p:cNvSpPr>
          <p:nvPr>
            <p:ph type="pic" idx="1"/>
          </p:nvPr>
        </p:nvSpPr>
        <p:spPr>
          <a:xfrm>
            <a:off x="18659477" y="4739647"/>
            <a:ext cx="22219920" cy="23393400"/>
          </a:xfrm>
        </p:spPr>
        <p:txBody>
          <a:bodyPr anchor="t"/>
          <a:lstStyle>
            <a:lvl1pPr marL="0" indent="0">
              <a:buNone/>
              <a:defRPr sz="15360"/>
            </a:lvl1pPr>
            <a:lvl2pPr marL="2194560" indent="0">
              <a:buNone/>
              <a:defRPr sz="13440"/>
            </a:lvl2pPr>
            <a:lvl3pPr marL="4389120" indent="0">
              <a:buNone/>
              <a:defRPr sz="11520"/>
            </a:lvl3pPr>
            <a:lvl4pPr marL="6583680" indent="0">
              <a:buNone/>
              <a:defRPr sz="9600"/>
            </a:lvl4pPr>
            <a:lvl5pPr marL="8778240" indent="0">
              <a:buNone/>
              <a:defRPr sz="9600"/>
            </a:lvl5pPr>
            <a:lvl6pPr marL="10972800" indent="0">
              <a:buNone/>
              <a:defRPr sz="9600"/>
            </a:lvl6pPr>
            <a:lvl7pPr marL="13167360" indent="0">
              <a:buNone/>
              <a:defRPr sz="9600"/>
            </a:lvl7pPr>
            <a:lvl8pPr marL="15361920" indent="0">
              <a:buNone/>
              <a:defRPr sz="9600"/>
            </a:lvl8pPr>
            <a:lvl9pPr marL="17556480" indent="0">
              <a:buNone/>
              <a:defRPr sz="9600"/>
            </a:lvl9pPr>
          </a:lstStyle>
          <a:p>
            <a:r>
              <a:rPr lang="en-US"/>
              <a:t>Click icon to add picture</a:t>
            </a:r>
            <a:endParaRPr lang="en-US" dirty="0"/>
          </a:p>
        </p:txBody>
      </p:sp>
      <p:sp>
        <p:nvSpPr>
          <p:cNvPr id="4" name="Text Placeholder 3"/>
          <p:cNvSpPr>
            <a:spLocks noGrp="1"/>
          </p:cNvSpPr>
          <p:nvPr>
            <p:ph type="body" sz="half" idx="2"/>
          </p:nvPr>
        </p:nvSpPr>
        <p:spPr>
          <a:xfrm>
            <a:off x="3023237" y="9875520"/>
            <a:ext cx="14156054" cy="18295622"/>
          </a:xfrm>
        </p:spPr>
        <p:txBody>
          <a:bodyPr/>
          <a:lstStyle>
            <a:lvl1pPr marL="0" indent="0">
              <a:buNone/>
              <a:defRPr sz="7680"/>
            </a:lvl1pPr>
            <a:lvl2pPr marL="2194560" indent="0">
              <a:buNone/>
              <a:defRPr sz="6720"/>
            </a:lvl2pPr>
            <a:lvl3pPr marL="4389120" indent="0">
              <a:buNone/>
              <a:defRPr sz="5760"/>
            </a:lvl3pPr>
            <a:lvl4pPr marL="6583680" indent="0">
              <a:buNone/>
              <a:defRPr sz="4800"/>
            </a:lvl4pPr>
            <a:lvl5pPr marL="8778240" indent="0">
              <a:buNone/>
              <a:defRPr sz="4800"/>
            </a:lvl5pPr>
            <a:lvl6pPr marL="10972800" indent="0">
              <a:buNone/>
              <a:defRPr sz="4800"/>
            </a:lvl6pPr>
            <a:lvl7pPr marL="13167360" indent="0">
              <a:buNone/>
              <a:defRPr sz="4800"/>
            </a:lvl7pPr>
            <a:lvl8pPr marL="15361920" indent="0">
              <a:buNone/>
              <a:defRPr sz="4800"/>
            </a:lvl8pPr>
            <a:lvl9pPr marL="17556480" indent="0">
              <a:buNone/>
              <a:defRPr sz="4800"/>
            </a:lvl9pPr>
          </a:lstStyle>
          <a:p>
            <a:pPr lvl="0"/>
            <a:r>
              <a:rPr lang="en-US"/>
              <a:t>Click to edit Master text styles</a:t>
            </a:r>
          </a:p>
        </p:txBody>
      </p:sp>
      <p:sp>
        <p:nvSpPr>
          <p:cNvPr id="5" name="Date Placeholder 4"/>
          <p:cNvSpPr>
            <a:spLocks noGrp="1"/>
          </p:cNvSpPr>
          <p:nvPr>
            <p:ph type="dt" sz="half" idx="10"/>
          </p:nvPr>
        </p:nvSpPr>
        <p:spPr/>
        <p:txBody>
          <a:bodyPr/>
          <a:lstStyle/>
          <a:p>
            <a:fld id="{9EC15BB3-B0D3-4B48-9DC5-29899890B1E9}" type="datetimeFigureOut">
              <a:rPr lang="en-US" smtClean="0"/>
              <a:t>4/19/20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EC6212B-91D9-704E-A390-AD2E3A3FFEBC}" type="slidenum">
              <a:rPr lang="en-US" smtClean="0"/>
              <a:t>‹#›</a:t>
            </a:fld>
            <a:endParaRPr lang="en-US"/>
          </a:p>
        </p:txBody>
      </p:sp>
    </p:spTree>
    <p:extLst>
      <p:ext uri="{BB962C8B-B14F-4D97-AF65-F5344CB8AC3E}">
        <p14:creationId xmlns:p14="http://schemas.microsoft.com/office/powerpoint/2010/main" val="38719313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17520" y="1752607"/>
            <a:ext cx="37856160" cy="636270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3017520" y="8763000"/>
            <a:ext cx="37856160" cy="2088642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3017520" y="30510487"/>
            <a:ext cx="9875520" cy="1752600"/>
          </a:xfrm>
          <a:prstGeom prst="rect">
            <a:avLst/>
          </a:prstGeom>
        </p:spPr>
        <p:txBody>
          <a:bodyPr vert="horz" lIns="91440" tIns="45720" rIns="91440" bIns="45720" rtlCol="0" anchor="ctr"/>
          <a:lstStyle>
            <a:lvl1pPr algn="l">
              <a:defRPr sz="5760">
                <a:solidFill>
                  <a:schemeClr val="tx1">
                    <a:tint val="75000"/>
                  </a:schemeClr>
                </a:solidFill>
              </a:defRPr>
            </a:lvl1pPr>
          </a:lstStyle>
          <a:p>
            <a:fld id="{9EC15BB3-B0D3-4B48-9DC5-29899890B1E9}" type="datetimeFigureOut">
              <a:rPr lang="en-US" smtClean="0"/>
              <a:t>4/19/20</a:t>
            </a:fld>
            <a:endParaRPr lang="en-US"/>
          </a:p>
        </p:txBody>
      </p:sp>
      <p:sp>
        <p:nvSpPr>
          <p:cNvPr id="5" name="Footer Placeholder 4"/>
          <p:cNvSpPr>
            <a:spLocks noGrp="1"/>
          </p:cNvSpPr>
          <p:nvPr>
            <p:ph type="ftr" sz="quarter" idx="3"/>
          </p:nvPr>
        </p:nvSpPr>
        <p:spPr>
          <a:xfrm>
            <a:off x="14538960" y="30510487"/>
            <a:ext cx="14813280" cy="1752600"/>
          </a:xfrm>
          <a:prstGeom prst="rect">
            <a:avLst/>
          </a:prstGeom>
        </p:spPr>
        <p:txBody>
          <a:bodyPr vert="horz" lIns="91440" tIns="45720" rIns="91440" bIns="45720" rtlCol="0" anchor="ctr"/>
          <a:lstStyle>
            <a:lvl1pPr algn="ctr">
              <a:defRPr sz="576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30998160" y="30510487"/>
            <a:ext cx="9875520" cy="1752600"/>
          </a:xfrm>
          <a:prstGeom prst="rect">
            <a:avLst/>
          </a:prstGeom>
        </p:spPr>
        <p:txBody>
          <a:bodyPr vert="horz" lIns="91440" tIns="45720" rIns="91440" bIns="45720" rtlCol="0" anchor="ctr"/>
          <a:lstStyle>
            <a:lvl1pPr algn="r">
              <a:defRPr sz="5760">
                <a:solidFill>
                  <a:schemeClr val="tx1">
                    <a:tint val="75000"/>
                  </a:schemeClr>
                </a:solidFill>
              </a:defRPr>
            </a:lvl1pPr>
          </a:lstStyle>
          <a:p>
            <a:fld id="{9EC6212B-91D9-704E-A390-AD2E3A3FFEBC}" type="slidenum">
              <a:rPr lang="en-US" smtClean="0"/>
              <a:t>‹#›</a:t>
            </a:fld>
            <a:endParaRPr lang="en-US"/>
          </a:p>
        </p:txBody>
      </p:sp>
    </p:spTree>
    <p:extLst>
      <p:ext uri="{BB962C8B-B14F-4D97-AF65-F5344CB8AC3E}">
        <p14:creationId xmlns:p14="http://schemas.microsoft.com/office/powerpoint/2010/main" val="274706793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4389120" rtl="0" eaLnBrk="1" latinLnBrk="0" hangingPunct="1">
        <a:lnSpc>
          <a:spcPct val="90000"/>
        </a:lnSpc>
        <a:spcBef>
          <a:spcPct val="0"/>
        </a:spcBef>
        <a:buNone/>
        <a:defRPr sz="21120" kern="1200">
          <a:solidFill>
            <a:schemeClr val="tx1"/>
          </a:solidFill>
          <a:latin typeface="+mj-lt"/>
          <a:ea typeface="+mj-ea"/>
          <a:cs typeface="+mj-cs"/>
        </a:defRPr>
      </a:lvl1pPr>
    </p:titleStyle>
    <p:bodyStyle>
      <a:lvl1pPr marL="1097280" indent="-1097280" algn="l" defTabSz="4389120" rtl="0" eaLnBrk="1" latinLnBrk="0" hangingPunct="1">
        <a:lnSpc>
          <a:spcPct val="90000"/>
        </a:lnSpc>
        <a:spcBef>
          <a:spcPts val="4800"/>
        </a:spcBef>
        <a:buFont typeface="Arial" panose="020B0604020202020204" pitchFamily="34" charset="0"/>
        <a:buChar char="•"/>
        <a:defRPr sz="13440" kern="1200">
          <a:solidFill>
            <a:schemeClr val="tx1"/>
          </a:solidFill>
          <a:latin typeface="+mn-lt"/>
          <a:ea typeface="+mn-ea"/>
          <a:cs typeface="+mn-cs"/>
        </a:defRPr>
      </a:lvl1pPr>
      <a:lvl2pPr marL="3291840" indent="-1097280" algn="l" defTabSz="4389120" rtl="0" eaLnBrk="1" latinLnBrk="0" hangingPunct="1">
        <a:lnSpc>
          <a:spcPct val="90000"/>
        </a:lnSpc>
        <a:spcBef>
          <a:spcPts val="2400"/>
        </a:spcBef>
        <a:buFont typeface="Arial" panose="020B0604020202020204" pitchFamily="34" charset="0"/>
        <a:buChar char="•"/>
        <a:defRPr sz="11520" kern="1200">
          <a:solidFill>
            <a:schemeClr val="tx1"/>
          </a:solidFill>
          <a:latin typeface="+mn-lt"/>
          <a:ea typeface="+mn-ea"/>
          <a:cs typeface="+mn-cs"/>
        </a:defRPr>
      </a:lvl2pPr>
      <a:lvl3pPr marL="5486400" indent="-1097280" algn="l" defTabSz="4389120" rtl="0" eaLnBrk="1" latinLnBrk="0" hangingPunct="1">
        <a:lnSpc>
          <a:spcPct val="90000"/>
        </a:lnSpc>
        <a:spcBef>
          <a:spcPts val="2400"/>
        </a:spcBef>
        <a:buFont typeface="Arial" panose="020B0604020202020204" pitchFamily="34" charset="0"/>
        <a:buChar char="•"/>
        <a:defRPr sz="9600" kern="1200">
          <a:solidFill>
            <a:schemeClr val="tx1"/>
          </a:solidFill>
          <a:latin typeface="+mn-lt"/>
          <a:ea typeface="+mn-ea"/>
          <a:cs typeface="+mn-cs"/>
        </a:defRPr>
      </a:lvl3pPr>
      <a:lvl4pPr marL="7680960" indent="-1097280" algn="l" defTabSz="4389120" rtl="0" eaLnBrk="1" latinLnBrk="0" hangingPunct="1">
        <a:lnSpc>
          <a:spcPct val="90000"/>
        </a:lnSpc>
        <a:spcBef>
          <a:spcPts val="2400"/>
        </a:spcBef>
        <a:buFont typeface="Arial" panose="020B0604020202020204" pitchFamily="34" charset="0"/>
        <a:buChar char="•"/>
        <a:defRPr sz="8640" kern="1200">
          <a:solidFill>
            <a:schemeClr val="tx1"/>
          </a:solidFill>
          <a:latin typeface="+mn-lt"/>
          <a:ea typeface="+mn-ea"/>
          <a:cs typeface="+mn-cs"/>
        </a:defRPr>
      </a:lvl4pPr>
      <a:lvl5pPr marL="9875520" indent="-1097280" algn="l" defTabSz="4389120" rtl="0" eaLnBrk="1" latinLnBrk="0" hangingPunct="1">
        <a:lnSpc>
          <a:spcPct val="90000"/>
        </a:lnSpc>
        <a:spcBef>
          <a:spcPts val="2400"/>
        </a:spcBef>
        <a:buFont typeface="Arial" panose="020B0604020202020204" pitchFamily="34" charset="0"/>
        <a:buChar char="•"/>
        <a:defRPr sz="8640" kern="1200">
          <a:solidFill>
            <a:schemeClr val="tx1"/>
          </a:solidFill>
          <a:latin typeface="+mn-lt"/>
          <a:ea typeface="+mn-ea"/>
          <a:cs typeface="+mn-cs"/>
        </a:defRPr>
      </a:lvl5pPr>
      <a:lvl6pPr marL="12070080" indent="-1097280" algn="l" defTabSz="4389120" rtl="0" eaLnBrk="1" latinLnBrk="0" hangingPunct="1">
        <a:lnSpc>
          <a:spcPct val="90000"/>
        </a:lnSpc>
        <a:spcBef>
          <a:spcPts val="2400"/>
        </a:spcBef>
        <a:buFont typeface="Arial" panose="020B0604020202020204" pitchFamily="34" charset="0"/>
        <a:buChar char="•"/>
        <a:defRPr sz="8640" kern="1200">
          <a:solidFill>
            <a:schemeClr val="tx1"/>
          </a:solidFill>
          <a:latin typeface="+mn-lt"/>
          <a:ea typeface="+mn-ea"/>
          <a:cs typeface="+mn-cs"/>
        </a:defRPr>
      </a:lvl6pPr>
      <a:lvl7pPr marL="14264640" indent="-1097280" algn="l" defTabSz="4389120" rtl="0" eaLnBrk="1" latinLnBrk="0" hangingPunct="1">
        <a:lnSpc>
          <a:spcPct val="90000"/>
        </a:lnSpc>
        <a:spcBef>
          <a:spcPts val="2400"/>
        </a:spcBef>
        <a:buFont typeface="Arial" panose="020B0604020202020204" pitchFamily="34" charset="0"/>
        <a:buChar char="•"/>
        <a:defRPr sz="8640" kern="1200">
          <a:solidFill>
            <a:schemeClr val="tx1"/>
          </a:solidFill>
          <a:latin typeface="+mn-lt"/>
          <a:ea typeface="+mn-ea"/>
          <a:cs typeface="+mn-cs"/>
        </a:defRPr>
      </a:lvl7pPr>
      <a:lvl8pPr marL="16459200" indent="-1097280" algn="l" defTabSz="4389120" rtl="0" eaLnBrk="1" latinLnBrk="0" hangingPunct="1">
        <a:lnSpc>
          <a:spcPct val="90000"/>
        </a:lnSpc>
        <a:spcBef>
          <a:spcPts val="2400"/>
        </a:spcBef>
        <a:buFont typeface="Arial" panose="020B0604020202020204" pitchFamily="34" charset="0"/>
        <a:buChar char="•"/>
        <a:defRPr sz="8640" kern="1200">
          <a:solidFill>
            <a:schemeClr val="tx1"/>
          </a:solidFill>
          <a:latin typeface="+mn-lt"/>
          <a:ea typeface="+mn-ea"/>
          <a:cs typeface="+mn-cs"/>
        </a:defRPr>
      </a:lvl8pPr>
      <a:lvl9pPr marL="18653760" indent="-1097280" algn="l" defTabSz="4389120" rtl="0" eaLnBrk="1" latinLnBrk="0" hangingPunct="1">
        <a:lnSpc>
          <a:spcPct val="90000"/>
        </a:lnSpc>
        <a:spcBef>
          <a:spcPts val="2400"/>
        </a:spcBef>
        <a:buFont typeface="Arial" panose="020B0604020202020204" pitchFamily="34" charset="0"/>
        <a:buChar char="•"/>
        <a:defRPr sz="8640" kern="1200">
          <a:solidFill>
            <a:schemeClr val="tx1"/>
          </a:solidFill>
          <a:latin typeface="+mn-lt"/>
          <a:ea typeface="+mn-ea"/>
          <a:cs typeface="+mn-cs"/>
        </a:defRPr>
      </a:lvl9pPr>
    </p:bodyStyle>
    <p:otherStyle>
      <a:defPPr>
        <a:defRPr lang="en-US"/>
      </a:defPPr>
      <a:lvl1pPr marL="0" algn="l" defTabSz="4389120" rtl="0" eaLnBrk="1" latinLnBrk="0" hangingPunct="1">
        <a:defRPr sz="8640" kern="1200">
          <a:solidFill>
            <a:schemeClr val="tx1"/>
          </a:solidFill>
          <a:latin typeface="+mn-lt"/>
          <a:ea typeface="+mn-ea"/>
          <a:cs typeface="+mn-cs"/>
        </a:defRPr>
      </a:lvl1pPr>
      <a:lvl2pPr marL="2194560" algn="l" defTabSz="4389120" rtl="0" eaLnBrk="1" latinLnBrk="0" hangingPunct="1">
        <a:defRPr sz="8640" kern="1200">
          <a:solidFill>
            <a:schemeClr val="tx1"/>
          </a:solidFill>
          <a:latin typeface="+mn-lt"/>
          <a:ea typeface="+mn-ea"/>
          <a:cs typeface="+mn-cs"/>
        </a:defRPr>
      </a:lvl2pPr>
      <a:lvl3pPr marL="4389120" algn="l" defTabSz="4389120" rtl="0" eaLnBrk="1" latinLnBrk="0" hangingPunct="1">
        <a:defRPr sz="8640" kern="1200">
          <a:solidFill>
            <a:schemeClr val="tx1"/>
          </a:solidFill>
          <a:latin typeface="+mn-lt"/>
          <a:ea typeface="+mn-ea"/>
          <a:cs typeface="+mn-cs"/>
        </a:defRPr>
      </a:lvl3pPr>
      <a:lvl4pPr marL="6583680" algn="l" defTabSz="4389120" rtl="0" eaLnBrk="1" latinLnBrk="0" hangingPunct="1">
        <a:defRPr sz="8640" kern="1200">
          <a:solidFill>
            <a:schemeClr val="tx1"/>
          </a:solidFill>
          <a:latin typeface="+mn-lt"/>
          <a:ea typeface="+mn-ea"/>
          <a:cs typeface="+mn-cs"/>
        </a:defRPr>
      </a:lvl4pPr>
      <a:lvl5pPr marL="8778240" algn="l" defTabSz="4389120" rtl="0" eaLnBrk="1" latinLnBrk="0" hangingPunct="1">
        <a:defRPr sz="8640" kern="1200">
          <a:solidFill>
            <a:schemeClr val="tx1"/>
          </a:solidFill>
          <a:latin typeface="+mn-lt"/>
          <a:ea typeface="+mn-ea"/>
          <a:cs typeface="+mn-cs"/>
        </a:defRPr>
      </a:lvl5pPr>
      <a:lvl6pPr marL="10972800" algn="l" defTabSz="4389120" rtl="0" eaLnBrk="1" latinLnBrk="0" hangingPunct="1">
        <a:defRPr sz="8640" kern="1200">
          <a:solidFill>
            <a:schemeClr val="tx1"/>
          </a:solidFill>
          <a:latin typeface="+mn-lt"/>
          <a:ea typeface="+mn-ea"/>
          <a:cs typeface="+mn-cs"/>
        </a:defRPr>
      </a:lvl6pPr>
      <a:lvl7pPr marL="13167360" algn="l" defTabSz="4389120" rtl="0" eaLnBrk="1" latinLnBrk="0" hangingPunct="1">
        <a:defRPr sz="8640" kern="1200">
          <a:solidFill>
            <a:schemeClr val="tx1"/>
          </a:solidFill>
          <a:latin typeface="+mn-lt"/>
          <a:ea typeface="+mn-ea"/>
          <a:cs typeface="+mn-cs"/>
        </a:defRPr>
      </a:lvl7pPr>
      <a:lvl8pPr marL="15361920" algn="l" defTabSz="4389120" rtl="0" eaLnBrk="1" latinLnBrk="0" hangingPunct="1">
        <a:defRPr sz="8640" kern="1200">
          <a:solidFill>
            <a:schemeClr val="tx1"/>
          </a:solidFill>
          <a:latin typeface="+mn-lt"/>
          <a:ea typeface="+mn-ea"/>
          <a:cs typeface="+mn-cs"/>
        </a:defRPr>
      </a:lvl8pPr>
      <a:lvl9pPr marL="17556480" algn="l" defTabSz="4389120" rtl="0" eaLnBrk="1" latinLnBrk="0" hangingPunct="1">
        <a:defRPr sz="864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tif"/><Relationship Id="rId13" Type="http://schemas.openxmlformats.org/officeDocument/2006/relationships/image" Target="../media/image11.tif"/><Relationship Id="rId18" Type="http://schemas.openxmlformats.org/officeDocument/2006/relationships/image" Target="../media/image16.tiff"/><Relationship Id="rId3" Type="http://schemas.openxmlformats.org/officeDocument/2006/relationships/image" Target="../media/image1.tiff"/><Relationship Id="rId7" Type="http://schemas.openxmlformats.org/officeDocument/2006/relationships/image" Target="../media/image5.tif"/><Relationship Id="rId12" Type="http://schemas.openxmlformats.org/officeDocument/2006/relationships/image" Target="../media/image10.tif"/><Relationship Id="rId17" Type="http://schemas.openxmlformats.org/officeDocument/2006/relationships/image" Target="../media/image15.tiff"/><Relationship Id="rId2" Type="http://schemas.openxmlformats.org/officeDocument/2006/relationships/notesSlide" Target="../notesSlides/notesSlide1.xml"/><Relationship Id="rId16" Type="http://schemas.openxmlformats.org/officeDocument/2006/relationships/image" Target="../media/image14.tif"/><Relationship Id="rId1" Type="http://schemas.openxmlformats.org/officeDocument/2006/relationships/slideLayout" Target="../slideLayouts/slideLayout2.xml"/><Relationship Id="rId6" Type="http://schemas.openxmlformats.org/officeDocument/2006/relationships/image" Target="../media/image4.tif"/><Relationship Id="rId11" Type="http://schemas.openxmlformats.org/officeDocument/2006/relationships/image" Target="../media/image9.tif"/><Relationship Id="rId5" Type="http://schemas.openxmlformats.org/officeDocument/2006/relationships/image" Target="../media/image3.tif"/><Relationship Id="rId15" Type="http://schemas.openxmlformats.org/officeDocument/2006/relationships/image" Target="../media/image13.tif"/><Relationship Id="rId10" Type="http://schemas.openxmlformats.org/officeDocument/2006/relationships/image" Target="../media/image8.tif"/><Relationship Id="rId4" Type="http://schemas.openxmlformats.org/officeDocument/2006/relationships/image" Target="../media/image2.tiff"/><Relationship Id="rId9" Type="http://schemas.openxmlformats.org/officeDocument/2006/relationships/image" Target="../media/image7.tif"/><Relationship Id="rId14" Type="http://schemas.openxmlformats.org/officeDocument/2006/relationships/image" Target="../media/image12.t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D5FD98F-2EA3-144A-BC03-BB0FDC159CFC}"/>
              </a:ext>
            </a:extLst>
          </p:cNvPr>
          <p:cNvSpPr/>
          <p:nvPr/>
        </p:nvSpPr>
        <p:spPr>
          <a:xfrm>
            <a:off x="1463040" y="3611880"/>
            <a:ext cx="13167360" cy="731520"/>
          </a:xfrm>
          <a:prstGeom prst="rect">
            <a:avLst/>
          </a:prstGeom>
          <a:solidFill>
            <a:schemeClr val="accent1">
              <a:lumMod val="75000"/>
            </a:schemeClr>
          </a:solidFill>
          <a:ln w="127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68568" tIns="34284" rIns="68568" bIns="34284" rtlCol="0" anchor="ctr"/>
          <a:lstStyle/>
          <a:p>
            <a:pPr algn="ctr"/>
            <a:r>
              <a:rPr lang="en-US" sz="4400" b="1" dirty="0">
                <a:solidFill>
                  <a:schemeClr val="bg1"/>
                </a:solidFill>
              </a:rPr>
              <a:t>Abstract</a:t>
            </a:r>
          </a:p>
        </p:txBody>
      </p:sp>
      <p:sp>
        <p:nvSpPr>
          <p:cNvPr id="7" name="Rectangle 6">
            <a:extLst>
              <a:ext uri="{FF2B5EF4-FFF2-40B4-BE49-F238E27FC236}">
                <a16:creationId xmlns:a16="http://schemas.microsoft.com/office/drawing/2014/main" id="{049747CB-0BA2-1E4D-B6D4-27980F210AA1}"/>
              </a:ext>
            </a:extLst>
          </p:cNvPr>
          <p:cNvSpPr/>
          <p:nvPr/>
        </p:nvSpPr>
        <p:spPr>
          <a:xfrm>
            <a:off x="1156163" y="16143194"/>
            <a:ext cx="13225686" cy="731520"/>
          </a:xfrm>
          <a:prstGeom prst="rect">
            <a:avLst/>
          </a:prstGeom>
          <a:solidFill>
            <a:schemeClr val="accent1">
              <a:lumMod val="75000"/>
            </a:schemeClr>
          </a:solidFill>
          <a:ln w="127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68568" tIns="34284" rIns="68568" bIns="34284" rtlCol="0" anchor="ctr"/>
          <a:lstStyle/>
          <a:p>
            <a:pPr algn="ctr"/>
            <a:r>
              <a:rPr lang="en-US" sz="4400" b="1" dirty="0">
                <a:solidFill>
                  <a:schemeClr val="bg1"/>
                </a:solidFill>
              </a:rPr>
              <a:t>Introduction</a:t>
            </a:r>
          </a:p>
        </p:txBody>
      </p:sp>
      <p:sp>
        <p:nvSpPr>
          <p:cNvPr id="11" name="Rectangle 10">
            <a:extLst>
              <a:ext uri="{FF2B5EF4-FFF2-40B4-BE49-F238E27FC236}">
                <a16:creationId xmlns:a16="http://schemas.microsoft.com/office/drawing/2014/main" id="{8565BF23-7D54-FA40-A0C0-FA0FE405730C}"/>
              </a:ext>
            </a:extLst>
          </p:cNvPr>
          <p:cNvSpPr/>
          <p:nvPr/>
        </p:nvSpPr>
        <p:spPr>
          <a:xfrm>
            <a:off x="29961376" y="24867992"/>
            <a:ext cx="13436129" cy="731520"/>
          </a:xfrm>
          <a:prstGeom prst="rect">
            <a:avLst/>
          </a:prstGeom>
          <a:solidFill>
            <a:schemeClr val="accent1">
              <a:lumMod val="75000"/>
            </a:schemeClr>
          </a:solidFill>
          <a:ln w="127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68568" tIns="34284" rIns="68568" bIns="34284" rtlCol="0" anchor="ctr"/>
          <a:lstStyle/>
          <a:p>
            <a:pPr algn="ctr"/>
            <a:r>
              <a:rPr lang="en-US" sz="4400" b="1" dirty="0">
                <a:solidFill>
                  <a:schemeClr val="bg1"/>
                </a:solidFill>
              </a:rPr>
              <a:t>Discussion &amp; Future Directions</a:t>
            </a:r>
          </a:p>
        </p:txBody>
      </p:sp>
      <p:sp>
        <p:nvSpPr>
          <p:cNvPr id="25" name="Rectangle 24">
            <a:extLst>
              <a:ext uri="{FF2B5EF4-FFF2-40B4-BE49-F238E27FC236}">
                <a16:creationId xmlns:a16="http://schemas.microsoft.com/office/drawing/2014/main" id="{DE0C756C-9FA8-D147-9429-52B681F69BA8}"/>
              </a:ext>
            </a:extLst>
          </p:cNvPr>
          <p:cNvSpPr/>
          <p:nvPr/>
        </p:nvSpPr>
        <p:spPr>
          <a:xfrm>
            <a:off x="1368334" y="4502013"/>
            <a:ext cx="13262066" cy="11633954"/>
          </a:xfrm>
          <a:prstGeom prst="rect">
            <a:avLst/>
          </a:prstGeom>
        </p:spPr>
        <p:txBody>
          <a:bodyPr wrap="square">
            <a:spAutoFit/>
          </a:bodyPr>
          <a:lstStyle/>
          <a:p>
            <a:pPr algn="just"/>
            <a:r>
              <a:rPr lang="en-US" sz="3000" dirty="0" err="1">
                <a:latin typeface="Times New Roman" panose="02020603050405020304" pitchFamily="18" charset="0"/>
                <a:cs typeface="Times New Roman" panose="02020603050405020304" pitchFamily="18" charset="0"/>
              </a:rPr>
              <a:t>Conradi-Hünermann-Happle</a:t>
            </a:r>
            <a:r>
              <a:rPr lang="en-US" sz="3000" dirty="0">
                <a:latin typeface="Times New Roman" panose="02020603050405020304" pitchFamily="18" charset="0"/>
                <a:cs typeface="Times New Roman" panose="02020603050405020304" pitchFamily="18" charset="0"/>
              </a:rPr>
              <a:t> syndrome (CHH) is an inherited X-linked dominant disease caused by mutations in the </a:t>
            </a:r>
            <a:r>
              <a:rPr lang="en-US" sz="3000" dirty="0" err="1">
                <a:latin typeface="Times New Roman" panose="02020603050405020304" pitchFamily="18" charset="0"/>
                <a:cs typeface="Times New Roman" panose="02020603050405020304" pitchFamily="18" charset="0"/>
              </a:rPr>
              <a:t>Emopamil</a:t>
            </a:r>
            <a:r>
              <a:rPr lang="en-US" sz="3000" dirty="0">
                <a:latin typeface="Times New Roman" panose="02020603050405020304" pitchFamily="18" charset="0"/>
                <a:cs typeface="Times New Roman" panose="02020603050405020304" pitchFamily="18" charset="0"/>
              </a:rPr>
              <a:t>-binding protein (EBP) gene. EBP also known as the 3beta-hydroxysteroid-delta (8), delta (7)- isomerase functions within the cholesterol synthesis pathway and catalyzes the conversion of 8(9)-cholestenol to </a:t>
            </a:r>
            <a:r>
              <a:rPr lang="en-US" sz="3000" dirty="0" err="1">
                <a:latin typeface="Times New Roman" panose="02020603050405020304" pitchFamily="18" charset="0"/>
                <a:cs typeface="Times New Roman" panose="02020603050405020304" pitchFamily="18" charset="0"/>
              </a:rPr>
              <a:t>lathosterol</a:t>
            </a:r>
            <a:r>
              <a:rPr lang="en-US" sz="3000" dirty="0">
                <a:latin typeface="Times New Roman" panose="02020603050405020304" pitchFamily="18" charset="0"/>
                <a:cs typeface="Times New Roman" panose="02020603050405020304" pitchFamily="18" charset="0"/>
              </a:rPr>
              <a:t>. The aim of this study is to generate and characterize </a:t>
            </a:r>
            <a:r>
              <a:rPr lang="en-US" sz="3000" dirty="0" err="1">
                <a:latin typeface="Times New Roman" panose="02020603050405020304" pitchFamily="18" charset="0"/>
                <a:cs typeface="Times New Roman" panose="02020603050405020304" pitchFamily="18" charset="0"/>
              </a:rPr>
              <a:t>ebp</a:t>
            </a:r>
            <a:r>
              <a:rPr lang="en-US" sz="3000" dirty="0">
                <a:latin typeface="Times New Roman" panose="02020603050405020304" pitchFamily="18" charset="0"/>
                <a:cs typeface="Times New Roman" panose="02020603050405020304" pitchFamily="18" charset="0"/>
              </a:rPr>
              <a:t>-null mutant zebrafish generated by CRISPR/Cas9-mediated gene targeting. We have developed 2 independent null </a:t>
            </a:r>
            <a:r>
              <a:rPr lang="en-US" sz="3000" dirty="0" err="1">
                <a:latin typeface="Times New Roman" panose="02020603050405020304" pitchFamily="18" charset="0"/>
                <a:cs typeface="Times New Roman" panose="02020603050405020304" pitchFamily="18" charset="0"/>
              </a:rPr>
              <a:t>ebp</a:t>
            </a:r>
            <a:r>
              <a:rPr lang="en-US" sz="3000" dirty="0">
                <a:latin typeface="Times New Roman" panose="02020603050405020304" pitchFamily="18" charset="0"/>
                <a:cs typeface="Times New Roman" panose="02020603050405020304" pitchFamily="18" charset="0"/>
              </a:rPr>
              <a:t> lines that are indistinguishable, a deletion of 4-bases ebp</a:t>
            </a:r>
            <a:r>
              <a:rPr lang="en-US" sz="3000" baseline="30000" dirty="0">
                <a:latin typeface="Times New Roman" panose="02020603050405020304" pitchFamily="18" charset="0"/>
                <a:cs typeface="Times New Roman" panose="02020603050405020304" pitchFamily="18" charset="0"/>
              </a:rPr>
              <a:t>del4</a:t>
            </a:r>
            <a:r>
              <a:rPr lang="en-US" sz="3000" dirty="0">
                <a:latin typeface="Times New Roman" panose="02020603050405020304" pitchFamily="18" charset="0"/>
                <a:cs typeface="Times New Roman" panose="02020603050405020304" pitchFamily="18" charset="0"/>
              </a:rPr>
              <a:t> and a 4-base deletion 21-base insertion ebp</a:t>
            </a:r>
            <a:r>
              <a:rPr lang="en-US" sz="3000" baseline="30000" dirty="0">
                <a:latin typeface="Times New Roman" panose="02020603050405020304" pitchFamily="18" charset="0"/>
                <a:cs typeface="Times New Roman" panose="02020603050405020304" pitchFamily="18" charset="0"/>
              </a:rPr>
              <a:t>del4ins21</a:t>
            </a:r>
            <a:r>
              <a:rPr lang="en-US" sz="3000" dirty="0">
                <a:latin typeface="Times New Roman" panose="02020603050405020304" pitchFamily="18" charset="0"/>
                <a:cs typeface="Times New Roman" panose="02020603050405020304" pitchFamily="18" charset="0"/>
              </a:rPr>
              <a:t>.  Phenotypically at 7 days post fertilization (</a:t>
            </a:r>
            <a:r>
              <a:rPr lang="en-US" sz="3000" dirty="0" err="1">
                <a:latin typeface="Times New Roman" panose="02020603050405020304" pitchFamily="18" charset="0"/>
                <a:cs typeface="Times New Roman" panose="02020603050405020304" pitchFamily="18" charset="0"/>
              </a:rPr>
              <a:t>dpf</a:t>
            </a:r>
            <a:r>
              <a:rPr lang="en-US" sz="3000" dirty="0">
                <a:latin typeface="Times New Roman" panose="02020603050405020304" pitchFamily="18" charset="0"/>
                <a:cs typeface="Times New Roman" panose="02020603050405020304" pitchFamily="18" charset="0"/>
              </a:rPr>
              <a:t>), both </a:t>
            </a:r>
            <a:r>
              <a:rPr lang="en-US" sz="3000" dirty="0" err="1">
                <a:latin typeface="Times New Roman" panose="02020603050405020304" pitchFamily="18" charset="0"/>
                <a:cs typeface="Times New Roman" panose="02020603050405020304" pitchFamily="18" charset="0"/>
              </a:rPr>
              <a:t>ebp</a:t>
            </a:r>
            <a:r>
              <a:rPr lang="en-US" sz="3000" dirty="0">
                <a:latin typeface="Times New Roman" panose="02020603050405020304" pitchFamily="18" charset="0"/>
                <a:cs typeface="Times New Roman" panose="02020603050405020304" pitchFamily="18" charset="0"/>
              </a:rPr>
              <a:t> mutants and controls appeared healthy, active, equally feeding and indistinguishable in size. However, growth seems to have arrest here or shortly thereafter in the </a:t>
            </a:r>
            <a:r>
              <a:rPr lang="en-US" sz="3000" dirty="0" err="1">
                <a:latin typeface="Times New Roman" panose="02020603050405020304" pitchFamily="18" charset="0"/>
                <a:cs typeface="Times New Roman" panose="02020603050405020304" pitchFamily="18" charset="0"/>
              </a:rPr>
              <a:t>ebp</a:t>
            </a:r>
            <a:r>
              <a:rPr lang="en-US" sz="3000" dirty="0">
                <a:latin typeface="Times New Roman" panose="02020603050405020304" pitchFamily="18" charset="0"/>
                <a:cs typeface="Times New Roman" panose="02020603050405020304" pitchFamily="18" charset="0"/>
              </a:rPr>
              <a:t> mutant lines. </a:t>
            </a:r>
            <a:r>
              <a:rPr lang="en-US" sz="3000" dirty="0" err="1">
                <a:latin typeface="Times New Roman" panose="02020603050405020304" pitchFamily="18" charset="0"/>
                <a:cs typeface="Times New Roman" panose="02020603050405020304" pitchFamily="18" charset="0"/>
              </a:rPr>
              <a:t>ebp</a:t>
            </a:r>
            <a:r>
              <a:rPr lang="en-US" sz="3000" dirty="0">
                <a:latin typeface="Times New Roman" panose="02020603050405020304" pitchFamily="18" charset="0"/>
                <a:cs typeface="Times New Roman" panose="02020603050405020304" pitchFamily="18" charset="0"/>
              </a:rPr>
              <a:t> mutants at 12 </a:t>
            </a:r>
            <a:r>
              <a:rPr lang="en-US" sz="3000" dirty="0" err="1">
                <a:latin typeface="Times New Roman" panose="02020603050405020304" pitchFamily="18" charset="0"/>
                <a:cs typeface="Times New Roman" panose="02020603050405020304" pitchFamily="18" charset="0"/>
              </a:rPr>
              <a:t>dpf</a:t>
            </a:r>
            <a:r>
              <a:rPr lang="en-US" sz="3000" dirty="0">
                <a:latin typeface="Times New Roman" panose="02020603050405020304" pitchFamily="18" charset="0"/>
                <a:cs typeface="Times New Roman" panose="02020603050405020304" pitchFamily="18" charset="0"/>
              </a:rPr>
              <a:t> were significantly smaller in size compared to controls (3.66 and 5.99 mm respectively, n=33 min per genotype).  These 12-day </a:t>
            </a:r>
            <a:r>
              <a:rPr lang="en-US" sz="3000" dirty="0" err="1">
                <a:latin typeface="Times New Roman" panose="02020603050405020304" pitchFamily="18" charset="0"/>
                <a:cs typeface="Times New Roman" panose="02020603050405020304" pitchFamily="18" charset="0"/>
              </a:rPr>
              <a:t>epb</a:t>
            </a:r>
            <a:r>
              <a:rPr lang="en-US" sz="3000" dirty="0">
                <a:latin typeface="Times New Roman" panose="02020603050405020304" pitchFamily="18" charset="0"/>
                <a:cs typeface="Times New Roman" panose="02020603050405020304" pitchFamily="18" charset="0"/>
              </a:rPr>
              <a:t> mutants demonstrated a reduction in locomotion remaining stagnant in the dishes until prodded into motion, and ultimately died between 12 and 14 </a:t>
            </a:r>
            <a:r>
              <a:rPr lang="en-US" sz="3000" dirty="0" err="1">
                <a:latin typeface="Times New Roman" panose="02020603050405020304" pitchFamily="18" charset="0"/>
                <a:cs typeface="Times New Roman" panose="02020603050405020304" pitchFamily="18" charset="0"/>
              </a:rPr>
              <a:t>dpf</a:t>
            </a:r>
            <a:r>
              <a:rPr lang="en-US" sz="3000" dirty="0">
                <a:latin typeface="Times New Roman" panose="02020603050405020304" pitchFamily="18" charset="0"/>
                <a:cs typeface="Times New Roman" panose="02020603050405020304" pitchFamily="18" charset="0"/>
              </a:rPr>
              <a:t>.  Pathological evaluation of the </a:t>
            </a:r>
            <a:r>
              <a:rPr lang="en-US" sz="3000" dirty="0" err="1">
                <a:latin typeface="Times New Roman" panose="02020603050405020304" pitchFamily="18" charset="0"/>
                <a:cs typeface="Times New Roman" panose="02020603050405020304" pitchFamily="18" charset="0"/>
              </a:rPr>
              <a:t>ebp</a:t>
            </a:r>
            <a:r>
              <a:rPr lang="en-US" sz="3000" dirty="0">
                <a:latin typeface="Times New Roman" panose="02020603050405020304" pitchFamily="18" charset="0"/>
                <a:cs typeface="Times New Roman" panose="02020603050405020304" pitchFamily="18" charset="0"/>
              </a:rPr>
              <a:t> mutants at 12 days revealed a significant reduction in ossification of the </a:t>
            </a:r>
            <a:r>
              <a:rPr lang="en-US" sz="3000" dirty="0" err="1">
                <a:latin typeface="Times New Roman" panose="02020603050405020304" pitchFamily="18" charset="0"/>
                <a:cs typeface="Times New Roman" panose="02020603050405020304" pitchFamily="18" charset="0"/>
              </a:rPr>
              <a:t>ebp</a:t>
            </a:r>
            <a:r>
              <a:rPr lang="en-US" sz="3000" dirty="0">
                <a:latin typeface="Times New Roman" panose="02020603050405020304" pitchFamily="18" charset="0"/>
                <a:cs typeface="Times New Roman" panose="02020603050405020304" pitchFamily="18" charset="0"/>
              </a:rPr>
              <a:t> mutants. Hematoxylin and eosin staining of 12 </a:t>
            </a:r>
            <a:r>
              <a:rPr lang="en-US" sz="3000" dirty="0" err="1">
                <a:latin typeface="Times New Roman" panose="02020603050405020304" pitchFamily="18" charset="0"/>
                <a:cs typeface="Times New Roman" panose="02020603050405020304" pitchFamily="18" charset="0"/>
              </a:rPr>
              <a:t>dpf</a:t>
            </a:r>
            <a:r>
              <a:rPr lang="en-US" sz="3000" dirty="0">
                <a:latin typeface="Times New Roman" panose="02020603050405020304" pitchFamily="18" charset="0"/>
                <a:cs typeface="Times New Roman" panose="02020603050405020304" pitchFamily="18" charset="0"/>
              </a:rPr>
              <a:t> larvae was notable for significant disorganization of the myotendinous junction (MTJ) and detached myofibers in the </a:t>
            </a:r>
            <a:r>
              <a:rPr lang="en-US" sz="3000" dirty="0" err="1">
                <a:latin typeface="Times New Roman" panose="02020603050405020304" pitchFamily="18" charset="0"/>
                <a:cs typeface="Times New Roman" panose="02020603050405020304" pitchFamily="18" charset="0"/>
              </a:rPr>
              <a:t>ebp</a:t>
            </a:r>
            <a:r>
              <a:rPr lang="en-US" sz="3000" dirty="0">
                <a:latin typeface="Times New Roman" panose="02020603050405020304" pitchFamily="18" charset="0"/>
                <a:cs typeface="Times New Roman" panose="02020603050405020304" pitchFamily="18" charset="0"/>
              </a:rPr>
              <a:t> mutants. Phalloidin staining of actin filaments also referred to as F-actin when imaged by confocal microscopy confirmed the H&amp;E muscle findings. Additional confocal imaging identified skin lesions. Neutral sterol analysis at 7dpf found equal amounts of cholesterol in all genotypes while levels of 8(9)-cholestenol were below the limit of detection in all genotypes. Sterol analysis at 10 and 12dpf control and mutant zebrafish noted a significant elevation in the 8(9)-cholestenol in the </a:t>
            </a:r>
            <a:r>
              <a:rPr lang="en-US" sz="3000" dirty="0" err="1">
                <a:latin typeface="Times New Roman" panose="02020603050405020304" pitchFamily="18" charset="0"/>
                <a:cs typeface="Times New Roman" panose="02020603050405020304" pitchFamily="18" charset="0"/>
              </a:rPr>
              <a:t>ebp</a:t>
            </a:r>
            <a:r>
              <a:rPr lang="en-US" sz="3000" dirty="0">
                <a:latin typeface="Times New Roman" panose="02020603050405020304" pitchFamily="18" charset="0"/>
                <a:cs typeface="Times New Roman" panose="02020603050405020304" pitchFamily="18" charset="0"/>
              </a:rPr>
              <a:t> mutant fish while still undetectable in the controls. </a:t>
            </a:r>
          </a:p>
        </p:txBody>
      </p:sp>
      <p:pic>
        <p:nvPicPr>
          <p:cNvPr id="27" name="Picture 26">
            <a:extLst>
              <a:ext uri="{FF2B5EF4-FFF2-40B4-BE49-F238E27FC236}">
                <a16:creationId xmlns:a16="http://schemas.microsoft.com/office/drawing/2014/main" id="{CFA1E135-3F73-844A-A1D7-BF3944712835}"/>
              </a:ext>
            </a:extLst>
          </p:cNvPr>
          <p:cNvPicPr>
            <a:picLocks noChangeAspect="1"/>
          </p:cNvPicPr>
          <p:nvPr/>
        </p:nvPicPr>
        <p:blipFill>
          <a:blip r:embed="rId3"/>
          <a:stretch>
            <a:fillRect/>
          </a:stretch>
        </p:blipFill>
        <p:spPr>
          <a:xfrm>
            <a:off x="-1" y="37696"/>
            <a:ext cx="5637647" cy="2444426"/>
          </a:xfrm>
          <a:prstGeom prst="rect">
            <a:avLst/>
          </a:prstGeom>
        </p:spPr>
      </p:pic>
      <p:sp>
        <p:nvSpPr>
          <p:cNvPr id="31" name="TextBox 30">
            <a:extLst>
              <a:ext uri="{FF2B5EF4-FFF2-40B4-BE49-F238E27FC236}">
                <a16:creationId xmlns:a16="http://schemas.microsoft.com/office/drawing/2014/main" id="{46CB1A75-32C8-E24E-8FBB-EF37349A80A2}"/>
              </a:ext>
            </a:extLst>
          </p:cNvPr>
          <p:cNvSpPr txBox="1"/>
          <p:nvPr/>
        </p:nvSpPr>
        <p:spPr>
          <a:xfrm>
            <a:off x="22631400" y="33985200"/>
            <a:ext cx="184731" cy="369332"/>
          </a:xfrm>
          <a:prstGeom prst="rect">
            <a:avLst/>
          </a:prstGeom>
          <a:noFill/>
        </p:spPr>
        <p:txBody>
          <a:bodyPr wrap="none" rtlCol="0">
            <a:spAutoFit/>
          </a:bodyPr>
          <a:lstStyle/>
          <a:p>
            <a:endParaRPr lang="en-US"/>
          </a:p>
        </p:txBody>
      </p:sp>
      <p:sp>
        <p:nvSpPr>
          <p:cNvPr id="33" name="Rectangle 32">
            <a:extLst>
              <a:ext uri="{FF2B5EF4-FFF2-40B4-BE49-F238E27FC236}">
                <a16:creationId xmlns:a16="http://schemas.microsoft.com/office/drawing/2014/main" id="{78199CB4-8CFF-CD4B-A436-CF3B7C75E5AF}"/>
              </a:ext>
            </a:extLst>
          </p:cNvPr>
          <p:cNvSpPr/>
          <p:nvPr/>
        </p:nvSpPr>
        <p:spPr>
          <a:xfrm>
            <a:off x="15367907" y="12606423"/>
            <a:ext cx="13260847" cy="2862322"/>
          </a:xfrm>
          <a:prstGeom prst="rect">
            <a:avLst/>
          </a:prstGeom>
        </p:spPr>
        <p:txBody>
          <a:bodyPr wrap="square">
            <a:spAutoFit/>
          </a:bodyPr>
          <a:lstStyle/>
          <a:p>
            <a:pPr algn="just"/>
            <a:r>
              <a:rPr lang="en-US" sz="3000" b="1" dirty="0">
                <a:latin typeface="Times New Roman" panose="02020603050405020304" pitchFamily="18" charset="0"/>
                <a:cs typeface="Times New Roman" panose="02020603050405020304" pitchFamily="18" charset="0"/>
              </a:rPr>
              <a:t>Generation of two likely null </a:t>
            </a:r>
            <a:r>
              <a:rPr lang="en-US" sz="3000" b="1" i="1" dirty="0" err="1">
                <a:latin typeface="Times New Roman" panose="02020603050405020304" pitchFamily="18" charset="0"/>
                <a:cs typeface="Times New Roman" panose="02020603050405020304" pitchFamily="18" charset="0"/>
              </a:rPr>
              <a:t>ebp</a:t>
            </a:r>
            <a:r>
              <a:rPr lang="en-US" sz="3000" b="1" dirty="0">
                <a:latin typeface="Times New Roman" panose="02020603050405020304" pitchFamily="18" charset="0"/>
                <a:cs typeface="Times New Roman" panose="02020603050405020304" pitchFamily="18" charset="0"/>
              </a:rPr>
              <a:t> mutant alleles in zebrafish using CRISPR/Cas9 within exon 2 of </a:t>
            </a:r>
            <a:r>
              <a:rPr lang="en-US" sz="3000" b="1" dirty="0" err="1">
                <a:latin typeface="Times New Roman" panose="02020603050405020304" pitchFamily="18" charset="0"/>
                <a:cs typeface="Times New Roman" panose="02020603050405020304" pitchFamily="18" charset="0"/>
              </a:rPr>
              <a:t>ebp</a:t>
            </a:r>
            <a:r>
              <a:rPr lang="en-US" sz="3000" b="1" dirty="0">
                <a:latin typeface="Times New Roman" panose="02020603050405020304" pitchFamily="18" charset="0"/>
                <a:cs typeface="Times New Roman" panose="02020603050405020304" pitchFamily="18" charset="0"/>
              </a:rPr>
              <a:t> gene.</a:t>
            </a:r>
            <a:r>
              <a:rPr lang="en-US" sz="3000" dirty="0">
                <a:latin typeface="Times New Roman" panose="02020603050405020304" pitchFamily="18" charset="0"/>
                <a:cs typeface="Times New Roman" panose="02020603050405020304" pitchFamily="18" charset="0"/>
              </a:rPr>
              <a:t> Gene editing of </a:t>
            </a:r>
            <a:r>
              <a:rPr lang="en-US" sz="3000" dirty="0" err="1">
                <a:latin typeface="Times New Roman" panose="02020603050405020304" pitchFamily="18" charset="0"/>
                <a:cs typeface="Times New Roman" panose="02020603050405020304" pitchFamily="18" charset="0"/>
              </a:rPr>
              <a:t>ebp</a:t>
            </a:r>
            <a:r>
              <a:rPr lang="en-US" sz="3000" dirty="0">
                <a:latin typeface="Times New Roman" panose="02020603050405020304" pitchFamily="18" charset="0"/>
                <a:cs typeface="Times New Roman" panose="02020603050405020304" pitchFamily="18" charset="0"/>
              </a:rPr>
              <a:t> successfully generated two likely null alleles ebp</a:t>
            </a:r>
            <a:r>
              <a:rPr lang="en-US" sz="3000" baseline="30000" dirty="0">
                <a:latin typeface="Times New Roman" panose="02020603050405020304" pitchFamily="18" charset="0"/>
                <a:cs typeface="Times New Roman" panose="02020603050405020304" pitchFamily="18" charset="0"/>
              </a:rPr>
              <a:t>del4</a:t>
            </a:r>
            <a:r>
              <a:rPr lang="en-US" sz="3000" dirty="0">
                <a:latin typeface="Times New Roman" panose="02020603050405020304" pitchFamily="18" charset="0"/>
                <a:cs typeface="Times New Roman" panose="02020603050405020304" pitchFamily="18" charset="0"/>
              </a:rPr>
              <a:t> c.83_86 this results in the insertion of 21 aberrant amino acids and a premature stop, and ebp</a:t>
            </a:r>
            <a:r>
              <a:rPr lang="en-US" sz="3000" baseline="30000" dirty="0">
                <a:latin typeface="Times New Roman" panose="02020603050405020304" pitchFamily="18" charset="0"/>
                <a:cs typeface="Times New Roman" panose="02020603050405020304" pitchFamily="18" charset="0"/>
              </a:rPr>
              <a:t>indel4ins21</a:t>
            </a:r>
            <a:r>
              <a:rPr lang="en-US" sz="3000" dirty="0">
                <a:latin typeface="Times New Roman" panose="02020603050405020304" pitchFamily="18" charset="0"/>
                <a:cs typeface="Times New Roman" panose="02020603050405020304" pitchFamily="18" charset="0"/>
              </a:rPr>
              <a:t> c.81_84 del/ins </a:t>
            </a:r>
            <a:r>
              <a:rPr lang="en-US" altLang="en-US" sz="3000" dirty="0">
                <a:latin typeface="Times New Roman" panose="02020603050405020304" pitchFamily="18" charset="0"/>
                <a:cs typeface="Times New Roman" panose="02020603050405020304" pitchFamily="18" charset="0"/>
              </a:rPr>
              <a:t>AGATCGTATTGACCGTGGTCA</a:t>
            </a:r>
            <a:r>
              <a:rPr lang="en-US" sz="3000" dirty="0">
                <a:latin typeface="Times New Roman" panose="02020603050405020304" pitchFamily="18" charset="0"/>
                <a:cs typeface="Times New Roman" panose="02020603050405020304" pitchFamily="18" charset="0"/>
              </a:rPr>
              <a:t>  this results in the insertion of 28 aberrant amino acids and a premature stop (Figure 2. A and B). </a:t>
            </a:r>
          </a:p>
        </p:txBody>
      </p:sp>
      <p:sp>
        <p:nvSpPr>
          <p:cNvPr id="34" name="Rectangle 33">
            <a:extLst>
              <a:ext uri="{FF2B5EF4-FFF2-40B4-BE49-F238E27FC236}">
                <a16:creationId xmlns:a16="http://schemas.microsoft.com/office/drawing/2014/main" id="{8205A224-8D91-1148-B8AC-0FD051D3685F}"/>
              </a:ext>
            </a:extLst>
          </p:cNvPr>
          <p:cNvSpPr/>
          <p:nvPr/>
        </p:nvSpPr>
        <p:spPr>
          <a:xfrm>
            <a:off x="15355932" y="20890440"/>
            <a:ext cx="13167361" cy="1938992"/>
          </a:xfrm>
          <a:prstGeom prst="rect">
            <a:avLst/>
          </a:prstGeom>
        </p:spPr>
        <p:txBody>
          <a:bodyPr wrap="square">
            <a:spAutoFit/>
          </a:bodyPr>
          <a:lstStyle/>
          <a:p>
            <a:pPr algn="just"/>
            <a:r>
              <a:rPr lang="en-US" sz="3000" b="1" dirty="0">
                <a:latin typeface="Times New Roman" panose="02020603050405020304" pitchFamily="18" charset="0"/>
                <a:ea typeface="Times New Roman" panose="02020603050405020304" pitchFamily="18" charset="0"/>
                <a:cs typeface="Times New Roman" panose="02020603050405020304" pitchFamily="18" charset="0"/>
              </a:rPr>
              <a:t>Quantitative analysis of sterols in </a:t>
            </a:r>
            <a:r>
              <a:rPr lang="en-US" sz="3000" b="1" dirty="0" err="1">
                <a:latin typeface="Times New Roman" panose="02020603050405020304" pitchFamily="18" charset="0"/>
                <a:ea typeface="Times New Roman" panose="02020603050405020304" pitchFamily="18" charset="0"/>
                <a:cs typeface="Times New Roman" panose="02020603050405020304" pitchFamily="18" charset="0"/>
              </a:rPr>
              <a:t>ebp</a:t>
            </a:r>
            <a:r>
              <a:rPr lang="en-US" sz="3000" b="1" dirty="0">
                <a:latin typeface="Times New Roman" panose="02020603050405020304" pitchFamily="18" charset="0"/>
                <a:ea typeface="Times New Roman" panose="02020603050405020304" pitchFamily="18" charset="0"/>
                <a:cs typeface="Times New Roman" panose="02020603050405020304" pitchFamily="18" charset="0"/>
              </a:rPr>
              <a:t> mutant zebrafish: </a:t>
            </a:r>
            <a:endParaRPr lang="en-US" sz="3000" dirty="0">
              <a:latin typeface="Times New Roman" panose="02020603050405020304" pitchFamily="18" charset="0"/>
              <a:ea typeface="Times New Roman" panose="02020603050405020304" pitchFamily="18" charset="0"/>
            </a:endParaRPr>
          </a:p>
          <a:p>
            <a:pPr algn="just"/>
            <a:r>
              <a:rPr lang="en-US" sz="3000" dirty="0">
                <a:latin typeface="Times New Roman" panose="02020603050405020304" pitchFamily="18" charset="0"/>
                <a:ea typeface="Times New Roman" panose="02020603050405020304" pitchFamily="18" charset="0"/>
                <a:cs typeface="Times New Roman" panose="02020603050405020304" pitchFamily="18" charset="0"/>
              </a:rPr>
              <a:t>Neutral sterol analysis at 7dpf detected only cholesterol in equal concentrations across all genotypes. Sterol analysis at 10 and 12dpf noted a significant elevation in the 8(9)-cholestenol in the </a:t>
            </a:r>
            <a:r>
              <a:rPr lang="en-US" sz="3000" dirty="0" err="1">
                <a:latin typeface="Times New Roman" panose="02020603050405020304" pitchFamily="18" charset="0"/>
                <a:ea typeface="Times New Roman" panose="02020603050405020304" pitchFamily="18" charset="0"/>
                <a:cs typeface="Times New Roman" panose="02020603050405020304" pitchFamily="18" charset="0"/>
              </a:rPr>
              <a:t>ebp</a:t>
            </a:r>
            <a:r>
              <a:rPr lang="en-US" sz="3000" dirty="0">
                <a:latin typeface="Times New Roman" panose="02020603050405020304" pitchFamily="18" charset="0"/>
                <a:ea typeface="Times New Roman" panose="02020603050405020304" pitchFamily="18" charset="0"/>
                <a:cs typeface="Times New Roman" panose="02020603050405020304" pitchFamily="18" charset="0"/>
              </a:rPr>
              <a:t> mutant fish (Figure 3)</a:t>
            </a:r>
            <a:r>
              <a:rPr lang="en-US" sz="3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30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3000" dirty="0">
              <a:latin typeface="Times New Roman" panose="02020603050405020304" pitchFamily="18" charset="0"/>
              <a:ea typeface="Times New Roman" panose="02020603050405020304" pitchFamily="18" charset="0"/>
            </a:endParaRPr>
          </a:p>
        </p:txBody>
      </p:sp>
      <p:pic>
        <p:nvPicPr>
          <p:cNvPr id="35" name="Picture 34">
            <a:extLst>
              <a:ext uri="{FF2B5EF4-FFF2-40B4-BE49-F238E27FC236}">
                <a16:creationId xmlns:a16="http://schemas.microsoft.com/office/drawing/2014/main" id="{7FCDA6B4-624B-6544-BAEB-CCBF7FB0BDA2}"/>
              </a:ext>
            </a:extLst>
          </p:cNvPr>
          <p:cNvPicPr>
            <a:picLocks noChangeAspect="1"/>
          </p:cNvPicPr>
          <p:nvPr/>
        </p:nvPicPr>
        <p:blipFill>
          <a:blip r:embed="rId4"/>
          <a:stretch>
            <a:fillRect/>
          </a:stretch>
        </p:blipFill>
        <p:spPr>
          <a:xfrm>
            <a:off x="15985710" y="15790196"/>
            <a:ext cx="12287414" cy="4888748"/>
          </a:xfrm>
          <a:prstGeom prst="rect">
            <a:avLst/>
          </a:prstGeom>
        </p:spPr>
      </p:pic>
      <p:sp>
        <p:nvSpPr>
          <p:cNvPr id="36" name="Rectangle 35">
            <a:extLst>
              <a:ext uri="{FF2B5EF4-FFF2-40B4-BE49-F238E27FC236}">
                <a16:creationId xmlns:a16="http://schemas.microsoft.com/office/drawing/2014/main" id="{3FFBC88B-3B4A-9141-A36D-E8F1E2840B5C}"/>
              </a:ext>
            </a:extLst>
          </p:cNvPr>
          <p:cNvSpPr/>
          <p:nvPr/>
        </p:nvSpPr>
        <p:spPr>
          <a:xfrm>
            <a:off x="15367907" y="28498259"/>
            <a:ext cx="13155386" cy="2862322"/>
          </a:xfrm>
          <a:prstGeom prst="rect">
            <a:avLst/>
          </a:prstGeom>
        </p:spPr>
        <p:txBody>
          <a:bodyPr wrap="square">
            <a:spAutoFit/>
          </a:bodyPr>
          <a:lstStyle/>
          <a:p>
            <a:pPr algn="just"/>
            <a:r>
              <a:rPr lang="en-US" sz="3000" b="1" dirty="0">
                <a:latin typeface="Times New Roman" panose="02020603050405020304" pitchFamily="18" charset="0"/>
                <a:cs typeface="Times New Roman" panose="02020603050405020304" pitchFamily="18" charset="0"/>
              </a:rPr>
              <a:t>Loss of skeletal mineralization by the ablation of </a:t>
            </a:r>
            <a:r>
              <a:rPr lang="en-US" sz="3000" b="1" dirty="0" err="1">
                <a:latin typeface="Times New Roman" panose="02020603050405020304" pitchFamily="18" charset="0"/>
                <a:cs typeface="Times New Roman" panose="02020603050405020304" pitchFamily="18" charset="0"/>
              </a:rPr>
              <a:t>ebp</a:t>
            </a:r>
            <a:r>
              <a:rPr lang="en-US" sz="3000" b="1" dirty="0">
                <a:latin typeface="Times New Roman" panose="02020603050405020304" pitchFamily="18" charset="0"/>
                <a:cs typeface="Times New Roman" panose="02020603050405020304" pitchFamily="18" charset="0"/>
              </a:rPr>
              <a:t> function: </a:t>
            </a:r>
            <a:r>
              <a:rPr lang="en-US" sz="3000" dirty="0">
                <a:latin typeface="Times New Roman" panose="02020603050405020304" pitchFamily="18" charset="0"/>
                <a:cs typeface="Times New Roman" panose="02020603050405020304" pitchFamily="18" charset="0"/>
              </a:rPr>
              <a:t>Zebrafish were stained with Alizarin red and </a:t>
            </a:r>
            <a:r>
              <a:rPr lang="en-US" sz="3000" dirty="0" err="1">
                <a:latin typeface="Times New Roman" panose="02020603050405020304" pitchFamily="18" charset="0"/>
                <a:cs typeface="Times New Roman" panose="02020603050405020304" pitchFamily="18" charset="0"/>
              </a:rPr>
              <a:t>Alcian</a:t>
            </a:r>
            <a:r>
              <a:rPr lang="en-US" sz="3000" dirty="0">
                <a:latin typeface="Times New Roman" panose="02020603050405020304" pitchFamily="18" charset="0"/>
                <a:cs typeface="Times New Roman" panose="02020603050405020304" pitchFamily="18" charset="0"/>
              </a:rPr>
              <a:t> blue. Ossified tissue predominantly bone stains red with alizarin red and cartilage stains blue by </a:t>
            </a:r>
            <a:r>
              <a:rPr lang="en-US" sz="3000" dirty="0" err="1">
                <a:latin typeface="Times New Roman" panose="02020603050405020304" pitchFamily="18" charset="0"/>
                <a:cs typeface="Times New Roman" panose="02020603050405020304" pitchFamily="18" charset="0"/>
              </a:rPr>
              <a:t>alcian</a:t>
            </a:r>
            <a:r>
              <a:rPr lang="en-US" sz="3000" dirty="0">
                <a:latin typeface="Times New Roman" panose="02020603050405020304" pitchFamily="18" charset="0"/>
                <a:cs typeface="Times New Roman" panose="02020603050405020304" pitchFamily="18" charset="0"/>
              </a:rPr>
              <a:t> blue. Pathological evaluation of the </a:t>
            </a:r>
            <a:r>
              <a:rPr lang="en-US" sz="3000" dirty="0" err="1">
                <a:latin typeface="Times New Roman" panose="02020603050405020304" pitchFamily="18" charset="0"/>
                <a:cs typeface="Times New Roman" panose="02020603050405020304" pitchFamily="18" charset="0"/>
              </a:rPr>
              <a:t>ebp</a:t>
            </a:r>
            <a:r>
              <a:rPr lang="en-US" sz="3000" dirty="0">
                <a:latin typeface="Times New Roman" panose="02020603050405020304" pitchFamily="18" charset="0"/>
                <a:cs typeface="Times New Roman" panose="02020603050405020304" pitchFamily="18" charset="0"/>
              </a:rPr>
              <a:t> mutants at 12 days revealed a significant reduction in mineralization in the anterior region of the mutant vertebrae (Figure 4).  </a:t>
            </a:r>
          </a:p>
          <a:p>
            <a:pPr fontAlgn="base"/>
            <a:r>
              <a:rPr lang="en-US" sz="3000" b="1" dirty="0">
                <a:latin typeface="Times New Roman" panose="02020603050405020304" pitchFamily="18" charset="0"/>
                <a:cs typeface="Times New Roman" panose="02020603050405020304" pitchFamily="18" charset="0"/>
              </a:rPr>
              <a:t> </a:t>
            </a:r>
            <a:endParaRPr lang="en-US" sz="3000" dirty="0">
              <a:latin typeface="Times New Roman" panose="02020603050405020304" pitchFamily="18" charset="0"/>
              <a:cs typeface="Times New Roman" panose="02020603050405020304" pitchFamily="18" charset="0"/>
            </a:endParaRPr>
          </a:p>
        </p:txBody>
      </p:sp>
      <p:sp>
        <p:nvSpPr>
          <p:cNvPr id="52" name="Rectangle 51">
            <a:extLst>
              <a:ext uri="{FF2B5EF4-FFF2-40B4-BE49-F238E27FC236}">
                <a16:creationId xmlns:a16="http://schemas.microsoft.com/office/drawing/2014/main" id="{DD18C35D-78FB-0C45-AF93-EAEBB8ED0678}"/>
              </a:ext>
            </a:extLst>
          </p:cNvPr>
          <p:cNvSpPr/>
          <p:nvPr/>
        </p:nvSpPr>
        <p:spPr>
          <a:xfrm>
            <a:off x="29804998" y="12604474"/>
            <a:ext cx="13262067" cy="4708981"/>
          </a:xfrm>
          <a:prstGeom prst="rect">
            <a:avLst/>
          </a:prstGeom>
        </p:spPr>
        <p:txBody>
          <a:bodyPr wrap="square">
            <a:spAutoFit/>
          </a:bodyPr>
          <a:lstStyle/>
          <a:p>
            <a:pPr algn="just"/>
            <a:r>
              <a:rPr lang="en-US" sz="3000" b="1" dirty="0">
                <a:latin typeface="Times New Roman" panose="02020603050405020304" pitchFamily="18" charset="0"/>
                <a:cs typeface="Times New Roman" panose="02020603050405020304" pitchFamily="18" charset="0"/>
              </a:rPr>
              <a:t>Pathological analyses of </a:t>
            </a:r>
            <a:r>
              <a:rPr lang="en-US" sz="3000" b="1" dirty="0" err="1">
                <a:latin typeface="Times New Roman" panose="02020603050405020304" pitchFamily="18" charset="0"/>
                <a:cs typeface="Times New Roman" panose="02020603050405020304" pitchFamily="18" charset="0"/>
              </a:rPr>
              <a:t>ebp</a:t>
            </a:r>
            <a:r>
              <a:rPr lang="en-US" sz="3000" b="1" baseline="30000" dirty="0">
                <a:latin typeface="Times New Roman" panose="02020603050405020304" pitchFamily="18" charset="0"/>
                <a:cs typeface="Times New Roman" panose="02020603050405020304" pitchFamily="18" charset="0"/>
              </a:rPr>
              <a:t>+/+</a:t>
            </a:r>
            <a:r>
              <a:rPr lang="en-US" sz="3000" b="1" dirty="0">
                <a:latin typeface="Times New Roman" panose="02020603050405020304" pitchFamily="18" charset="0"/>
                <a:cs typeface="Times New Roman" panose="02020603050405020304" pitchFamily="18" charset="0"/>
              </a:rPr>
              <a:t> and </a:t>
            </a:r>
            <a:r>
              <a:rPr lang="en-US" sz="3000" b="1" dirty="0" err="1">
                <a:latin typeface="Times New Roman" panose="02020603050405020304" pitchFamily="18" charset="0"/>
                <a:cs typeface="Times New Roman" panose="02020603050405020304" pitchFamily="18" charset="0"/>
              </a:rPr>
              <a:t>ebp</a:t>
            </a:r>
            <a:r>
              <a:rPr lang="en-US" sz="3000" b="1" baseline="30000" dirty="0">
                <a:latin typeface="Times New Roman" panose="02020603050405020304" pitchFamily="18" charset="0"/>
                <a:cs typeface="Times New Roman" panose="02020603050405020304" pitchFamily="18" charset="0"/>
              </a:rPr>
              <a:t>-/-</a:t>
            </a:r>
            <a:r>
              <a:rPr lang="en-US" sz="3000" b="1" dirty="0">
                <a:latin typeface="Times New Roman" panose="02020603050405020304" pitchFamily="18" charset="0"/>
                <a:cs typeface="Times New Roman" panose="02020603050405020304" pitchFamily="18" charset="0"/>
              </a:rPr>
              <a:t> zebrafish skeletal muscle at 12dpf (Figure 5). </a:t>
            </a:r>
            <a:r>
              <a:rPr lang="en-US" sz="3000" dirty="0">
                <a:latin typeface="Times New Roman" panose="02020603050405020304" pitchFamily="18" charset="0"/>
                <a:cs typeface="Times New Roman" panose="02020603050405020304" pitchFamily="18" charset="0"/>
              </a:rPr>
              <a:t>Hematoxylin and eosin staining of 12 </a:t>
            </a:r>
            <a:r>
              <a:rPr lang="en-US" sz="3000" dirty="0" err="1">
                <a:latin typeface="Times New Roman" panose="02020603050405020304" pitchFamily="18" charset="0"/>
                <a:cs typeface="Times New Roman" panose="02020603050405020304" pitchFamily="18" charset="0"/>
              </a:rPr>
              <a:t>dpf</a:t>
            </a:r>
            <a:r>
              <a:rPr lang="en-US" sz="3000" dirty="0">
                <a:latin typeface="Times New Roman" panose="02020603050405020304" pitchFamily="18" charset="0"/>
                <a:cs typeface="Times New Roman" panose="02020603050405020304" pitchFamily="18" charset="0"/>
              </a:rPr>
              <a:t> larvae was notable for significant disorganization of the myotendinous junction (MTJ) and detached myofibers in the </a:t>
            </a:r>
            <a:r>
              <a:rPr lang="en-US" sz="3000" dirty="0" err="1">
                <a:latin typeface="Times New Roman" panose="02020603050405020304" pitchFamily="18" charset="0"/>
                <a:cs typeface="Times New Roman" panose="02020603050405020304" pitchFamily="18" charset="0"/>
              </a:rPr>
              <a:t>ebp</a:t>
            </a:r>
            <a:r>
              <a:rPr lang="en-US" sz="3000" baseline="30000" dirty="0">
                <a:latin typeface="Times New Roman" panose="02020603050405020304" pitchFamily="18" charset="0"/>
                <a:cs typeface="Times New Roman" panose="02020603050405020304" pitchFamily="18" charset="0"/>
              </a:rPr>
              <a:t>-/- </a:t>
            </a:r>
            <a:r>
              <a:rPr lang="en-US" sz="3000" dirty="0">
                <a:latin typeface="Times New Roman" panose="02020603050405020304" pitchFamily="18" charset="0"/>
                <a:cs typeface="Times New Roman" panose="02020603050405020304" pitchFamily="18" charset="0"/>
              </a:rPr>
              <a:t> compared to </a:t>
            </a:r>
            <a:r>
              <a:rPr lang="en-US" sz="3000" dirty="0" err="1">
                <a:latin typeface="Times New Roman" panose="02020603050405020304" pitchFamily="18" charset="0"/>
                <a:cs typeface="Times New Roman" panose="02020603050405020304" pitchFamily="18" charset="0"/>
              </a:rPr>
              <a:t>ebp</a:t>
            </a:r>
            <a:r>
              <a:rPr lang="en-US" sz="3000" baseline="30000" dirty="0">
                <a:latin typeface="Times New Roman" panose="02020603050405020304" pitchFamily="18" charset="0"/>
                <a:cs typeface="Times New Roman" panose="02020603050405020304" pitchFamily="18" charset="0"/>
              </a:rPr>
              <a:t>+/+</a:t>
            </a:r>
            <a:r>
              <a:rPr lang="en-US" sz="3000" dirty="0">
                <a:latin typeface="Times New Roman" panose="02020603050405020304" pitchFamily="18" charset="0"/>
                <a:cs typeface="Times New Roman" panose="02020603050405020304" pitchFamily="18" charset="0"/>
              </a:rPr>
              <a:t> (A &amp; B). Further investigation of this finding by phalloidin staining, a high-affinity probe for filamentous actin, confirmed the H and E muscle findings demonstrating myofibrillar disorganization in </a:t>
            </a:r>
            <a:r>
              <a:rPr lang="en-US" sz="3000" dirty="0" err="1">
                <a:latin typeface="Times New Roman" panose="02020603050405020304" pitchFamily="18" charset="0"/>
                <a:cs typeface="Times New Roman" panose="02020603050405020304" pitchFamily="18" charset="0"/>
              </a:rPr>
              <a:t>ebp</a:t>
            </a:r>
            <a:r>
              <a:rPr lang="en-US" sz="3000" baseline="30000" dirty="0">
                <a:latin typeface="Times New Roman" panose="02020603050405020304" pitchFamily="18" charset="0"/>
                <a:cs typeface="Times New Roman" panose="02020603050405020304" pitchFamily="18" charset="0"/>
              </a:rPr>
              <a:t>-/-</a:t>
            </a:r>
            <a:r>
              <a:rPr lang="en-US" sz="3000" dirty="0">
                <a:latin typeface="Times New Roman" panose="02020603050405020304" pitchFamily="18" charset="0"/>
                <a:cs typeface="Times New Roman" panose="02020603050405020304" pitchFamily="18" charset="0"/>
              </a:rPr>
              <a:t> compared to </a:t>
            </a:r>
            <a:r>
              <a:rPr lang="en-US" sz="3000" dirty="0" err="1">
                <a:latin typeface="Times New Roman" panose="02020603050405020304" pitchFamily="18" charset="0"/>
                <a:cs typeface="Times New Roman" panose="02020603050405020304" pitchFamily="18" charset="0"/>
              </a:rPr>
              <a:t>ebp</a:t>
            </a:r>
            <a:r>
              <a:rPr lang="en-US" sz="3000" baseline="30000" dirty="0">
                <a:latin typeface="Times New Roman" panose="02020603050405020304" pitchFamily="18" charset="0"/>
                <a:cs typeface="Times New Roman" panose="02020603050405020304" pitchFamily="18" charset="0"/>
              </a:rPr>
              <a:t>+/+ </a:t>
            </a:r>
            <a:r>
              <a:rPr lang="en-US" sz="3000" dirty="0">
                <a:latin typeface="Times New Roman" panose="02020603050405020304" pitchFamily="18" charset="0"/>
                <a:cs typeface="Times New Roman" panose="02020603050405020304" pitchFamily="18" charset="0"/>
              </a:rPr>
              <a:t>(C &amp; D)</a:t>
            </a:r>
            <a:r>
              <a:rPr lang="en-US" sz="3000" baseline="30000" dirty="0">
                <a:latin typeface="Times New Roman" panose="02020603050405020304" pitchFamily="18" charset="0"/>
                <a:cs typeface="Times New Roman" panose="02020603050405020304" pitchFamily="18" charset="0"/>
              </a:rPr>
              <a:t> </a:t>
            </a:r>
            <a:r>
              <a:rPr lang="en-US" sz="3000" dirty="0">
                <a:latin typeface="Times New Roman" panose="02020603050405020304" pitchFamily="18" charset="0"/>
                <a:cs typeface="Times New Roman" panose="02020603050405020304" pitchFamily="18" charset="0"/>
              </a:rPr>
              <a:t>. Major trunk skeletal muscle fibers overlap and often cross over one another in </a:t>
            </a:r>
            <a:r>
              <a:rPr lang="en-US" sz="3000" dirty="0" err="1">
                <a:latin typeface="Times New Roman" panose="02020603050405020304" pitchFamily="18" charset="0"/>
                <a:cs typeface="Times New Roman" panose="02020603050405020304" pitchFamily="18" charset="0"/>
              </a:rPr>
              <a:t>ebp</a:t>
            </a:r>
            <a:r>
              <a:rPr lang="en-US" sz="3000" baseline="30000" dirty="0">
                <a:latin typeface="Times New Roman" panose="02020603050405020304" pitchFamily="18" charset="0"/>
                <a:cs typeface="Times New Roman" panose="02020603050405020304" pitchFamily="18" charset="0"/>
              </a:rPr>
              <a:t>-/-</a:t>
            </a:r>
            <a:r>
              <a:rPr lang="en-US" sz="3000" dirty="0">
                <a:latin typeface="Times New Roman" panose="02020603050405020304" pitchFamily="18" charset="0"/>
                <a:cs typeface="Times New Roman" panose="02020603050405020304" pitchFamily="18" charset="0"/>
              </a:rPr>
              <a:t> whereas myofibers in </a:t>
            </a:r>
            <a:r>
              <a:rPr lang="en-US" sz="3000" dirty="0" err="1">
                <a:latin typeface="Times New Roman" panose="02020603050405020304" pitchFamily="18" charset="0"/>
                <a:cs typeface="Times New Roman" panose="02020603050405020304" pitchFamily="18" charset="0"/>
              </a:rPr>
              <a:t>ebp</a:t>
            </a:r>
            <a:r>
              <a:rPr lang="en-US" sz="3000" baseline="30000" dirty="0">
                <a:latin typeface="Times New Roman" panose="02020603050405020304" pitchFamily="18" charset="0"/>
                <a:cs typeface="Times New Roman" panose="02020603050405020304" pitchFamily="18" charset="0"/>
              </a:rPr>
              <a:t>+/+</a:t>
            </a:r>
            <a:r>
              <a:rPr lang="en-US" sz="3000" dirty="0">
                <a:latin typeface="Times New Roman" panose="02020603050405020304" pitchFamily="18" charset="0"/>
                <a:cs typeface="Times New Roman" panose="02020603050405020304" pitchFamily="18" charset="0"/>
              </a:rPr>
              <a:t> generally appear uniform.  No pathological findings were noted at 7dfp.  All images taken at a 20X magnification.</a:t>
            </a:r>
          </a:p>
        </p:txBody>
      </p:sp>
      <p:sp>
        <p:nvSpPr>
          <p:cNvPr id="56" name="Rectangle 55">
            <a:extLst>
              <a:ext uri="{FF2B5EF4-FFF2-40B4-BE49-F238E27FC236}">
                <a16:creationId xmlns:a16="http://schemas.microsoft.com/office/drawing/2014/main" id="{279D0CAF-1CA2-174B-BA68-CB5E19930B29}"/>
              </a:ext>
            </a:extLst>
          </p:cNvPr>
          <p:cNvSpPr/>
          <p:nvPr/>
        </p:nvSpPr>
        <p:spPr>
          <a:xfrm>
            <a:off x="29931003" y="25860263"/>
            <a:ext cx="13588529" cy="6494085"/>
          </a:xfrm>
          <a:prstGeom prst="rect">
            <a:avLst/>
          </a:prstGeom>
        </p:spPr>
        <p:txBody>
          <a:bodyPr wrap="square">
            <a:spAutoFit/>
          </a:bodyPr>
          <a:lstStyle/>
          <a:p>
            <a:pPr algn="just"/>
            <a:r>
              <a:rPr lang="en-US" sz="3200" dirty="0">
                <a:latin typeface="Times New Roman" panose="02020603050405020304" pitchFamily="18" charset="0"/>
                <a:ea typeface="Times New Roman" panose="02020603050405020304" pitchFamily="18" charset="0"/>
              </a:rPr>
              <a:t>Our current findings indicate that many of the phenotypic anomalies present in the </a:t>
            </a:r>
            <a:r>
              <a:rPr lang="en-US" sz="3200" dirty="0" err="1">
                <a:latin typeface="Times New Roman" panose="02020603050405020304" pitchFamily="18" charset="0"/>
                <a:ea typeface="Times New Roman" panose="02020603050405020304" pitchFamily="18" charset="0"/>
              </a:rPr>
              <a:t>ebp</a:t>
            </a:r>
            <a:r>
              <a:rPr lang="en-US" sz="3200" dirty="0">
                <a:latin typeface="Times New Roman" panose="02020603050405020304" pitchFamily="18" charset="0"/>
                <a:ea typeface="Times New Roman" panose="02020603050405020304" pitchFamily="18" charset="0"/>
              </a:rPr>
              <a:t> zebrafish are the result of the accumulation of cholest-8(9)-en-3beta-ol or a metabolite as cholesterol levels do not seem to decrease.  Prior to 7dpf mutant and control fish are developmentally indistinguishable. By 10dpf there are quantifiable levels of cholest-8(9)-en-3beta-ol the appearance of the aberrant sterol correlates with the failure to thrive, changes in the size and muscle organization of the mutant fish. To confirm our hypothesis that the accumulation  of cholest-8(9)-en-3beta-ol was associated with the defects observed</a:t>
            </a:r>
            <a:r>
              <a:rPr lang="en-US" sz="3200" i="1" dirty="0">
                <a:latin typeface="Times New Roman" panose="02020603050405020304" pitchFamily="18" charset="0"/>
                <a:ea typeface="Times New Roman" panose="02020603050405020304" pitchFamily="18" charset="0"/>
              </a:rPr>
              <a:t>,</a:t>
            </a:r>
            <a:r>
              <a:rPr lang="en-US" sz="3200" dirty="0">
                <a:latin typeface="Times New Roman" panose="02020603050405020304" pitchFamily="18" charset="0"/>
                <a:ea typeface="Times New Roman" panose="02020603050405020304" pitchFamily="18" charset="0"/>
              </a:rPr>
              <a:t> the compound  AY9944 will be used to inhibit the 3β-</a:t>
            </a:r>
            <a:r>
              <a:rPr lang="en-US" sz="3200" dirty="0" err="1">
                <a:latin typeface="Times New Roman" panose="02020603050405020304" pitchFamily="18" charset="0"/>
                <a:ea typeface="Times New Roman" panose="02020603050405020304" pitchFamily="18" charset="0"/>
              </a:rPr>
              <a:t>hydroxysterol-Δ</a:t>
            </a:r>
            <a:r>
              <a:rPr lang="en-US" sz="3200" dirty="0">
                <a:latin typeface="Times New Roman" panose="02020603050405020304" pitchFamily="18" charset="0"/>
                <a:ea typeface="Times New Roman" panose="02020603050405020304" pitchFamily="18" charset="0"/>
              </a:rPr>
              <a:t>(7)-reductase (Dhcr7), that mimic the key biochemical hallmark of Smith-Lemli-Opitz syndrome (SLOS). This manipulation will result in elevated levels of 7-dehydrocholesterol (7-DHC), to determine if 7-DHC phenocopies the </a:t>
            </a:r>
            <a:r>
              <a:rPr lang="en-US" sz="3200" i="1" dirty="0" err="1">
                <a:latin typeface="Times New Roman" panose="02020603050405020304" pitchFamily="18" charset="0"/>
                <a:ea typeface="Times New Roman" panose="02020603050405020304" pitchFamily="18" charset="0"/>
              </a:rPr>
              <a:t>ebp</a:t>
            </a:r>
            <a:r>
              <a:rPr lang="en-US" sz="3200" i="1" dirty="0">
                <a:latin typeface="Times New Roman" panose="02020603050405020304" pitchFamily="18" charset="0"/>
                <a:ea typeface="Times New Roman" panose="02020603050405020304" pitchFamily="18" charset="0"/>
              </a:rPr>
              <a:t> </a:t>
            </a:r>
            <a:r>
              <a:rPr lang="en-US" sz="3200" dirty="0">
                <a:latin typeface="Times New Roman" panose="02020603050405020304" pitchFamily="18" charset="0"/>
                <a:ea typeface="Times New Roman" panose="02020603050405020304" pitchFamily="18" charset="0"/>
              </a:rPr>
              <a:t>mutant phenotypes.</a:t>
            </a:r>
          </a:p>
        </p:txBody>
      </p:sp>
      <p:sp>
        <p:nvSpPr>
          <p:cNvPr id="57" name="Rectangle 56">
            <a:extLst>
              <a:ext uri="{FF2B5EF4-FFF2-40B4-BE49-F238E27FC236}">
                <a16:creationId xmlns:a16="http://schemas.microsoft.com/office/drawing/2014/main" id="{E78FB0D5-F90D-F74C-B1CE-547386B1E3C2}"/>
              </a:ext>
            </a:extLst>
          </p:cNvPr>
          <p:cNvSpPr/>
          <p:nvPr/>
        </p:nvSpPr>
        <p:spPr>
          <a:xfrm>
            <a:off x="1211918" y="17015160"/>
            <a:ext cx="13427964" cy="5170646"/>
          </a:xfrm>
          <a:prstGeom prst="rect">
            <a:avLst/>
          </a:prstGeom>
        </p:spPr>
        <p:txBody>
          <a:bodyPr wrap="square">
            <a:spAutoFit/>
          </a:bodyPr>
          <a:lstStyle/>
          <a:p>
            <a:pPr algn="just"/>
            <a:r>
              <a:rPr lang="en-US" sz="3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Conradi-Hünermann-Happle</a:t>
            </a:r>
            <a:r>
              <a:rPr lang="en-US" sz="3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syndrome (CHH) patients are characterized by skeletal and skin abnormalities, cataracts, short stature and the biochemical accumulation of 8(9)-cholestenol and 8(9)-dehydrocholesterol (Furtado, L. V, et al, 2010). CDPX2 occurs almost exclusively in females, being an X-linked dominant lethal condition in males. (</a:t>
            </a:r>
            <a:r>
              <a:rPr lang="en-US" sz="3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Happle</a:t>
            </a:r>
            <a:r>
              <a:rPr lang="en-US" sz="3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R. 1985). The accumulation of toxic sterol intermediates likely,  contributes to the skeletal manifestations in CDPX2 and may interfere with the function of cholesterol‐modified hedgehog proteins (Braverman et al.,1999). The molecular mechanism </a:t>
            </a:r>
            <a:r>
              <a:rPr lang="en-US" sz="3000" dirty="0">
                <a:latin typeface="Times New Roman" panose="02020603050405020304" pitchFamily="18" charset="0"/>
                <a:ea typeface="Times New Roman" panose="02020603050405020304" pitchFamily="18" charset="0"/>
                <a:cs typeface="Times New Roman" panose="02020603050405020304" pitchFamily="18" charset="0"/>
              </a:rPr>
              <a:t>underlying the phenotypic presentation of this disease are poorly understood.</a:t>
            </a:r>
            <a:r>
              <a:rPr lang="en-US" sz="30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Currently no treatments exist for CDPX2 and optimal management of CDPX2 requires a multidisciplinary team including dermatologists, ophthalmologists and orthopedic surgeons. </a:t>
            </a:r>
            <a:endParaRPr lang="en-US" sz="3000" dirty="0">
              <a:latin typeface="Times New Roman" panose="02020603050405020304" pitchFamily="18" charset="0"/>
              <a:ea typeface="Times New Roman" panose="02020603050405020304" pitchFamily="18" charset="0"/>
            </a:endParaRPr>
          </a:p>
        </p:txBody>
      </p:sp>
      <p:sp>
        <p:nvSpPr>
          <p:cNvPr id="3" name="TextBox 2">
            <a:extLst>
              <a:ext uri="{FF2B5EF4-FFF2-40B4-BE49-F238E27FC236}">
                <a16:creationId xmlns:a16="http://schemas.microsoft.com/office/drawing/2014/main" id="{DFE2DAFA-2B85-D743-A2EF-DE14C6E102DE}"/>
              </a:ext>
            </a:extLst>
          </p:cNvPr>
          <p:cNvSpPr txBox="1"/>
          <p:nvPr/>
        </p:nvSpPr>
        <p:spPr>
          <a:xfrm>
            <a:off x="50474880" y="7437120"/>
            <a:ext cx="184731" cy="369332"/>
          </a:xfrm>
          <a:prstGeom prst="rect">
            <a:avLst/>
          </a:prstGeom>
          <a:noFill/>
        </p:spPr>
        <p:txBody>
          <a:bodyPr wrap="none" rtlCol="0">
            <a:spAutoFit/>
          </a:bodyPr>
          <a:lstStyle/>
          <a:p>
            <a:endParaRPr lang="en-US" dirty="0"/>
          </a:p>
        </p:txBody>
      </p:sp>
      <p:sp>
        <p:nvSpPr>
          <p:cNvPr id="41" name="Rectangle 40">
            <a:extLst>
              <a:ext uri="{FF2B5EF4-FFF2-40B4-BE49-F238E27FC236}">
                <a16:creationId xmlns:a16="http://schemas.microsoft.com/office/drawing/2014/main" id="{B6DA72A2-4174-F14C-AA7A-0BA33F15753E}"/>
              </a:ext>
            </a:extLst>
          </p:cNvPr>
          <p:cNvSpPr/>
          <p:nvPr/>
        </p:nvSpPr>
        <p:spPr>
          <a:xfrm>
            <a:off x="1181100" y="22302563"/>
            <a:ext cx="13225686" cy="731520"/>
          </a:xfrm>
          <a:prstGeom prst="rect">
            <a:avLst/>
          </a:prstGeom>
          <a:solidFill>
            <a:schemeClr val="accent1">
              <a:lumMod val="75000"/>
            </a:schemeClr>
          </a:solidFill>
          <a:ln w="127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68568" tIns="34284" rIns="68568" bIns="34284" rtlCol="0" anchor="ctr"/>
          <a:lstStyle/>
          <a:p>
            <a:pPr algn="ctr"/>
            <a:r>
              <a:rPr lang="en-US" sz="4400" b="1" dirty="0">
                <a:solidFill>
                  <a:schemeClr val="bg1"/>
                </a:solidFill>
              </a:rPr>
              <a:t>Results</a:t>
            </a:r>
          </a:p>
        </p:txBody>
      </p:sp>
      <p:sp>
        <p:nvSpPr>
          <p:cNvPr id="42" name="Rectangle 41">
            <a:extLst>
              <a:ext uri="{FF2B5EF4-FFF2-40B4-BE49-F238E27FC236}">
                <a16:creationId xmlns:a16="http://schemas.microsoft.com/office/drawing/2014/main" id="{DB0E1754-7C56-104A-BAE5-73B95675F1FE}"/>
              </a:ext>
            </a:extLst>
          </p:cNvPr>
          <p:cNvSpPr/>
          <p:nvPr/>
        </p:nvSpPr>
        <p:spPr>
          <a:xfrm>
            <a:off x="5518154" y="-479328"/>
            <a:ext cx="34595954" cy="3801041"/>
          </a:xfrm>
          <a:prstGeom prst="rect">
            <a:avLst/>
          </a:prstGeom>
        </p:spPr>
        <p:txBody>
          <a:bodyPr wrap="square">
            <a:spAutoFit/>
          </a:bodyPr>
          <a:lstStyle/>
          <a:p>
            <a:pPr algn="ctr">
              <a:lnSpc>
                <a:spcPct val="150000"/>
              </a:lnSpc>
              <a:spcBef>
                <a:spcPts val="1200"/>
              </a:spcBef>
              <a:spcAft>
                <a:spcPts val="600"/>
              </a:spcAft>
            </a:pPr>
            <a:r>
              <a:rPr lang="en-US" sz="80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Generation and characterization of </a:t>
            </a:r>
            <a:r>
              <a:rPr lang="en-US" sz="80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ebp</a:t>
            </a:r>
            <a:r>
              <a:rPr lang="en-US" sz="80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mutations in zebrafish</a:t>
            </a:r>
          </a:p>
          <a:p>
            <a:pPr algn="ctr" fontAlgn="base">
              <a:lnSpc>
                <a:spcPct val="150000"/>
              </a:lnSpc>
            </a:pPr>
            <a:r>
              <a:rPr lang="en-US" sz="4000" b="1" dirty="0">
                <a:latin typeface="Times New Roman" panose="02020603050405020304" pitchFamily="18" charset="0"/>
                <a:cs typeface="Times New Roman" panose="02020603050405020304" pitchFamily="18" charset="0"/>
              </a:rPr>
              <a:t>Somayeh Hooshmand</a:t>
            </a:r>
            <a:r>
              <a:rPr lang="en-US" sz="4000" b="1" baseline="30000" dirty="0">
                <a:latin typeface="Times New Roman" panose="02020603050405020304" pitchFamily="18" charset="0"/>
                <a:cs typeface="Times New Roman" panose="02020603050405020304" pitchFamily="18" charset="0"/>
              </a:rPr>
              <a:t>1</a:t>
            </a:r>
            <a:r>
              <a:rPr lang="en-US" sz="4000" b="1" dirty="0">
                <a:latin typeface="Times New Roman" panose="02020603050405020304" pitchFamily="18" charset="0"/>
                <a:cs typeface="Times New Roman" panose="02020603050405020304" pitchFamily="18" charset="0"/>
              </a:rPr>
              <a:t>, Wei-Chia Tseng</a:t>
            </a:r>
            <a:r>
              <a:rPr lang="en-US" sz="4000" b="1" baseline="30000" dirty="0">
                <a:latin typeface="Times New Roman" panose="02020603050405020304" pitchFamily="18" charset="0"/>
                <a:cs typeface="Times New Roman" panose="02020603050405020304" pitchFamily="18" charset="0"/>
              </a:rPr>
              <a:t>1</a:t>
            </a:r>
            <a:r>
              <a:rPr lang="en-US" sz="4000" b="1" dirty="0">
                <a:latin typeface="Times New Roman" panose="02020603050405020304" pitchFamily="18" charset="0"/>
                <a:cs typeface="Times New Roman" panose="02020603050405020304" pitchFamily="18" charset="0"/>
              </a:rPr>
              <a:t>, Ana Johnson-Escauriza</a:t>
            </a:r>
            <a:r>
              <a:rPr lang="en-US" sz="4000" b="1" baseline="30000" dirty="0">
                <a:latin typeface="Times New Roman" panose="02020603050405020304" pitchFamily="18" charset="0"/>
                <a:cs typeface="Times New Roman" panose="02020603050405020304" pitchFamily="18" charset="0"/>
              </a:rPr>
              <a:t>1</a:t>
            </a:r>
            <a:r>
              <a:rPr lang="en-US" sz="4000" b="1" dirty="0">
                <a:latin typeface="Times New Roman" panose="02020603050405020304" pitchFamily="18" charset="0"/>
                <a:cs typeface="Times New Roman" panose="02020603050405020304" pitchFamily="18" charset="0"/>
              </a:rPr>
              <a:t>, Chon-Hwa Tsai-Morris</a:t>
            </a:r>
            <a:r>
              <a:rPr lang="en-US" sz="4000" b="1" baseline="30000" dirty="0">
                <a:latin typeface="Times New Roman" panose="02020603050405020304" pitchFamily="18" charset="0"/>
                <a:cs typeface="Times New Roman" panose="02020603050405020304" pitchFamily="18" charset="0"/>
              </a:rPr>
              <a:t>2</a:t>
            </a:r>
            <a:r>
              <a:rPr lang="en-US" sz="4000" b="1" dirty="0">
                <a:latin typeface="Times New Roman" panose="02020603050405020304" pitchFamily="18" charset="0"/>
                <a:cs typeface="Times New Roman" panose="02020603050405020304" pitchFamily="18" charset="0"/>
              </a:rPr>
              <a:t>, Benjamin Feldman</a:t>
            </a:r>
            <a:r>
              <a:rPr lang="en-US" sz="4000" b="1" baseline="30000" dirty="0">
                <a:latin typeface="Times New Roman" panose="02020603050405020304" pitchFamily="18" charset="0"/>
                <a:cs typeface="Times New Roman" panose="02020603050405020304" pitchFamily="18" charset="0"/>
              </a:rPr>
              <a:t>2</a:t>
            </a:r>
            <a:r>
              <a:rPr lang="en-US" sz="4000" b="1" dirty="0">
                <a:latin typeface="Times New Roman" panose="02020603050405020304" pitchFamily="18" charset="0"/>
                <a:cs typeface="Times New Roman" panose="02020603050405020304" pitchFamily="18" charset="0"/>
              </a:rPr>
              <a:t>, Christopher A. Wassif</a:t>
            </a:r>
            <a:r>
              <a:rPr lang="en-US" sz="4000" b="1" baseline="30000" dirty="0">
                <a:latin typeface="Times New Roman" panose="02020603050405020304" pitchFamily="18" charset="0"/>
                <a:cs typeface="Times New Roman" panose="02020603050405020304" pitchFamily="18" charset="0"/>
              </a:rPr>
              <a:t>1</a:t>
            </a:r>
            <a:r>
              <a:rPr lang="en-US" sz="4000" b="1" dirty="0">
                <a:latin typeface="Times New Roman" panose="02020603050405020304" pitchFamily="18" charset="0"/>
                <a:cs typeface="Times New Roman" panose="02020603050405020304" pitchFamily="18" charset="0"/>
              </a:rPr>
              <a:t>, Forbes D. Porter</a:t>
            </a:r>
            <a:r>
              <a:rPr lang="en-US" sz="4000" b="1" baseline="30000" dirty="0">
                <a:latin typeface="Times New Roman" panose="02020603050405020304" pitchFamily="18" charset="0"/>
                <a:cs typeface="Times New Roman" panose="02020603050405020304" pitchFamily="18" charset="0"/>
              </a:rPr>
              <a:t>1</a:t>
            </a:r>
            <a:endParaRPr lang="en-US" sz="4000" dirty="0">
              <a:latin typeface="Times New Roman" panose="02020603050405020304" pitchFamily="18" charset="0"/>
              <a:cs typeface="Times New Roman" panose="02020603050405020304" pitchFamily="18" charset="0"/>
            </a:endParaRPr>
          </a:p>
          <a:p>
            <a:pPr algn="ctr" fontAlgn="base"/>
            <a:r>
              <a:rPr lang="en-US" sz="2800" baseline="30000" dirty="0">
                <a:latin typeface="Times New Roman" panose="02020603050405020304" pitchFamily="18" charset="0"/>
                <a:cs typeface="Times New Roman" panose="02020603050405020304" pitchFamily="18" charset="0"/>
              </a:rPr>
              <a:t>1</a:t>
            </a:r>
            <a:r>
              <a:rPr lang="en-US" sz="2800" dirty="0">
                <a:latin typeface="Times New Roman" panose="02020603050405020304" pitchFamily="18" charset="0"/>
                <a:cs typeface="Times New Roman" panose="02020603050405020304" pitchFamily="18" charset="0"/>
              </a:rPr>
              <a:t>Section on Molecular Dysmorphology, Division of Translational Research, </a:t>
            </a:r>
            <a:r>
              <a:rPr lang="en-US" sz="2800" i="1" dirty="0">
                <a:latin typeface="Times New Roman" panose="02020603050405020304" pitchFamily="18" charset="0"/>
                <a:cs typeface="Times New Roman" panose="02020603050405020304" pitchFamily="18" charset="0"/>
              </a:rPr>
              <a:t>Eunice Kennedy Shriver</a:t>
            </a:r>
            <a:r>
              <a:rPr lang="en-US" sz="2800" dirty="0">
                <a:latin typeface="Times New Roman" panose="02020603050405020304" pitchFamily="18" charset="0"/>
                <a:cs typeface="Times New Roman" panose="02020603050405020304" pitchFamily="18" charset="0"/>
              </a:rPr>
              <a:t> National Institute of Child Health and Human Development, National Institutes of Health, Department of Health and Human Services, Bethesda, MD, USA, 20892. </a:t>
            </a:r>
            <a:r>
              <a:rPr lang="en-US" sz="2800" baseline="30000" dirty="0">
                <a:latin typeface="Times New Roman" panose="02020603050405020304" pitchFamily="18" charset="0"/>
                <a:cs typeface="Times New Roman" panose="02020603050405020304" pitchFamily="18" charset="0"/>
              </a:rPr>
              <a:t>2</a:t>
            </a:r>
            <a:r>
              <a:rPr lang="en-US" sz="2800" dirty="0">
                <a:latin typeface="Times New Roman" panose="02020603050405020304" pitchFamily="18" charset="0"/>
                <a:cs typeface="Times New Roman" panose="02020603050405020304" pitchFamily="18" charset="0"/>
              </a:rPr>
              <a:t>Zebrafish Core, </a:t>
            </a:r>
            <a:r>
              <a:rPr lang="en-US" sz="2800" i="1" dirty="0">
                <a:latin typeface="Times New Roman" panose="02020603050405020304" pitchFamily="18" charset="0"/>
                <a:cs typeface="Times New Roman" panose="02020603050405020304" pitchFamily="18" charset="0"/>
              </a:rPr>
              <a:t>Eunice Kennedy Shriver</a:t>
            </a:r>
            <a:r>
              <a:rPr lang="en-US" sz="2800" dirty="0">
                <a:latin typeface="Times New Roman" panose="02020603050405020304" pitchFamily="18" charset="0"/>
                <a:cs typeface="Times New Roman" panose="02020603050405020304" pitchFamily="18" charset="0"/>
              </a:rPr>
              <a:t> National Institute of Child Health and Human Development, National Institutes of Health, Department of Health and Human Services, Bethesda, MD, USA, 20892.</a:t>
            </a:r>
            <a:endParaRPr lang="en-US" sz="3200" dirty="0">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46" name="Rectangle 45">
            <a:extLst>
              <a:ext uri="{FF2B5EF4-FFF2-40B4-BE49-F238E27FC236}">
                <a16:creationId xmlns:a16="http://schemas.microsoft.com/office/drawing/2014/main" id="{60B8440F-4C6D-1B4D-B79E-07F045B69914}"/>
              </a:ext>
            </a:extLst>
          </p:cNvPr>
          <p:cNvSpPr/>
          <p:nvPr/>
        </p:nvSpPr>
        <p:spPr>
          <a:xfrm>
            <a:off x="1350156" y="28330260"/>
            <a:ext cx="13393128" cy="3323987"/>
          </a:xfrm>
          <a:prstGeom prst="rect">
            <a:avLst/>
          </a:prstGeom>
        </p:spPr>
        <p:txBody>
          <a:bodyPr wrap="square">
            <a:spAutoFit/>
          </a:bodyPr>
          <a:lstStyle/>
          <a:p>
            <a:pPr algn="just" fontAlgn="base">
              <a:spcBef>
                <a:spcPts val="1125"/>
              </a:spcBef>
              <a:spcAft>
                <a:spcPts val="1125"/>
              </a:spcAft>
            </a:pPr>
            <a:r>
              <a:rPr lang="en-US" sz="3000" b="1" dirty="0">
                <a:latin typeface="Times New Roman" panose="02020603050405020304" pitchFamily="18" charset="0"/>
                <a:ea typeface="Times New Roman" panose="02020603050405020304" pitchFamily="18" charset="0"/>
                <a:cs typeface="Times New Roman" panose="02020603050405020304" pitchFamily="18" charset="0"/>
              </a:rPr>
              <a:t>EBP mutant zebrafish morphology and survival. </a:t>
            </a:r>
            <a:r>
              <a:rPr lang="en-US" sz="3000" dirty="0">
                <a:latin typeface="Times New Roman" panose="02020603050405020304" pitchFamily="18" charset="0"/>
                <a:ea typeface="Times New Roman" panose="02020603050405020304" pitchFamily="18" charset="0"/>
                <a:cs typeface="Times New Roman" panose="02020603050405020304" pitchFamily="18" charset="0"/>
              </a:rPr>
              <a:t>The </a:t>
            </a:r>
            <a:r>
              <a:rPr lang="en-US" sz="3000" dirty="0" err="1">
                <a:latin typeface="Times New Roman" panose="02020603050405020304" pitchFamily="18" charset="0"/>
                <a:ea typeface="Times New Roman" panose="02020603050405020304" pitchFamily="18" charset="0"/>
                <a:cs typeface="Times New Roman" panose="02020603050405020304" pitchFamily="18" charset="0"/>
              </a:rPr>
              <a:t>epb</a:t>
            </a:r>
            <a:r>
              <a:rPr lang="en-US" sz="3000" dirty="0">
                <a:latin typeface="Times New Roman" panose="02020603050405020304" pitchFamily="18" charset="0"/>
                <a:ea typeface="Times New Roman" panose="02020603050405020304" pitchFamily="18" charset="0"/>
                <a:cs typeface="Times New Roman" panose="02020603050405020304" pitchFamily="18" charset="0"/>
              </a:rPr>
              <a:t> mutants demonstrated a significant failure to thrive by 12dfp as noted in the smaller body size and a reduction in  locomotion (Figure 1). Average body size </a:t>
            </a:r>
            <a:r>
              <a:rPr lang="en-US" sz="3000" dirty="0" err="1">
                <a:latin typeface="Times New Roman" panose="02020603050405020304" pitchFamily="18" charset="0"/>
                <a:ea typeface="Times New Roman" panose="02020603050405020304" pitchFamily="18" charset="0"/>
                <a:cs typeface="Times New Roman" panose="02020603050405020304" pitchFamily="18" charset="0"/>
              </a:rPr>
              <a:t>ebp</a:t>
            </a:r>
            <a:r>
              <a:rPr lang="en-US" sz="3000" baseline="30000" dirty="0">
                <a:latin typeface="Times New Roman" panose="02020603050405020304" pitchFamily="18" charset="0"/>
                <a:ea typeface="Times New Roman" panose="02020603050405020304" pitchFamily="18" charset="0"/>
                <a:cs typeface="Times New Roman" panose="02020603050405020304" pitchFamily="18" charset="0"/>
              </a:rPr>
              <a:t>+/+</a:t>
            </a:r>
            <a:r>
              <a:rPr lang="en-US" sz="3000" dirty="0">
                <a:latin typeface="Times New Roman" panose="02020603050405020304" pitchFamily="18" charset="0"/>
                <a:cs typeface="Times New Roman" panose="02020603050405020304" pitchFamily="18" charset="0"/>
              </a:rPr>
              <a:t>5.99mm</a:t>
            </a:r>
            <a:r>
              <a:rPr lang="en-US" sz="3000" dirty="0">
                <a:latin typeface="Times New Roman" panose="02020603050405020304" pitchFamily="18" charset="0"/>
                <a:ea typeface="Times New Roman" panose="02020603050405020304" pitchFamily="18" charset="0"/>
                <a:cs typeface="Times New Roman" panose="02020603050405020304" pitchFamily="18" charset="0"/>
              </a:rPr>
              <a:t> versus 3.66mm </a:t>
            </a:r>
            <a:r>
              <a:rPr lang="en-US" sz="3000" dirty="0" err="1">
                <a:latin typeface="Times New Roman" panose="02020603050405020304" pitchFamily="18" charset="0"/>
                <a:ea typeface="Times New Roman" panose="02020603050405020304" pitchFamily="18" charset="0"/>
                <a:cs typeface="Times New Roman" panose="02020603050405020304" pitchFamily="18" charset="0"/>
              </a:rPr>
              <a:t>ebp</a:t>
            </a:r>
            <a:r>
              <a:rPr lang="en-US" sz="3000" baseline="30000" dirty="0">
                <a:latin typeface="Times New Roman" panose="02020603050405020304" pitchFamily="18" charset="0"/>
                <a:ea typeface="Times New Roman" panose="02020603050405020304" pitchFamily="18" charset="0"/>
                <a:cs typeface="Times New Roman" panose="02020603050405020304" pitchFamily="18" charset="0"/>
              </a:rPr>
              <a:t>-/-</a:t>
            </a:r>
            <a:r>
              <a:rPr lang="en-US" sz="3000" dirty="0">
                <a:latin typeface="Times New Roman" panose="02020603050405020304" pitchFamily="18" charset="0"/>
                <a:ea typeface="Times New Roman" panose="02020603050405020304" pitchFamily="18" charset="0"/>
                <a:cs typeface="Times New Roman" panose="02020603050405020304" pitchFamily="18" charset="0"/>
              </a:rPr>
              <a:t>. To ensure the </a:t>
            </a:r>
            <a:r>
              <a:rPr lang="en-US" sz="3000" dirty="0" err="1">
                <a:latin typeface="Times New Roman" panose="02020603050405020304" pitchFamily="18" charset="0"/>
                <a:ea typeface="Times New Roman" panose="02020603050405020304" pitchFamily="18" charset="0"/>
                <a:cs typeface="Times New Roman" panose="02020603050405020304" pitchFamily="18" charset="0"/>
              </a:rPr>
              <a:t>ebp</a:t>
            </a:r>
            <a:r>
              <a:rPr lang="en-US" sz="3000" dirty="0">
                <a:latin typeface="Times New Roman" panose="02020603050405020304" pitchFamily="18" charset="0"/>
                <a:ea typeface="Times New Roman" panose="02020603050405020304" pitchFamily="18" charset="0"/>
                <a:cs typeface="Times New Roman" panose="02020603050405020304" pitchFamily="18" charset="0"/>
              </a:rPr>
              <a:t> mutant fry were not at a disadvantage for nutrient we reduced the density  of fry to either 1fry per well or 30 larvae in a 100mm petri dish). Larvae were handfed twice a day with no change in the </a:t>
            </a:r>
            <a:r>
              <a:rPr lang="en-US" sz="3000" dirty="0" err="1">
                <a:latin typeface="Times New Roman" panose="02020603050405020304" pitchFamily="18" charset="0"/>
                <a:ea typeface="Times New Roman" panose="02020603050405020304" pitchFamily="18" charset="0"/>
                <a:cs typeface="Times New Roman" panose="02020603050405020304" pitchFamily="18" charset="0"/>
              </a:rPr>
              <a:t>ebp</a:t>
            </a:r>
            <a:r>
              <a:rPr lang="en-US" sz="3000" dirty="0">
                <a:latin typeface="Times New Roman" panose="02020603050405020304" pitchFamily="18" charset="0"/>
                <a:ea typeface="Times New Roman" panose="02020603050405020304" pitchFamily="18" charset="0"/>
                <a:cs typeface="Times New Roman" panose="02020603050405020304" pitchFamily="18" charset="0"/>
              </a:rPr>
              <a:t> mutant phenotype and subsequent death by 14dfp.  </a:t>
            </a:r>
            <a:endParaRPr lang="en-US" sz="3000" dirty="0">
              <a:latin typeface="Times New Roman" panose="02020603050405020304" pitchFamily="18" charset="0"/>
              <a:ea typeface="Times New Roman" panose="02020603050405020304" pitchFamily="18" charset="0"/>
            </a:endParaRPr>
          </a:p>
        </p:txBody>
      </p:sp>
      <p:grpSp>
        <p:nvGrpSpPr>
          <p:cNvPr id="58" name="Group 57">
            <a:extLst>
              <a:ext uri="{FF2B5EF4-FFF2-40B4-BE49-F238E27FC236}">
                <a16:creationId xmlns:a16="http://schemas.microsoft.com/office/drawing/2014/main" id="{D23C7D4B-C738-2547-97AD-0B0C887751C4}"/>
              </a:ext>
            </a:extLst>
          </p:cNvPr>
          <p:cNvGrpSpPr/>
          <p:nvPr/>
        </p:nvGrpSpPr>
        <p:grpSpPr>
          <a:xfrm>
            <a:off x="29845149" y="4901903"/>
            <a:ext cx="13065046" cy="7492704"/>
            <a:chOff x="293360" y="260838"/>
            <a:chExt cx="7974149" cy="6038447"/>
          </a:xfrm>
        </p:grpSpPr>
        <p:pic>
          <p:nvPicPr>
            <p:cNvPr id="59" name="Picture 58">
              <a:extLst>
                <a:ext uri="{FF2B5EF4-FFF2-40B4-BE49-F238E27FC236}">
                  <a16:creationId xmlns:a16="http://schemas.microsoft.com/office/drawing/2014/main" id="{859E5E31-3756-4247-B5CC-A40AE727C90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6200000">
              <a:off x="767625" y="-213426"/>
              <a:ext cx="2990695" cy="3939223"/>
            </a:xfrm>
            <a:prstGeom prst="rect">
              <a:avLst/>
            </a:prstGeom>
          </p:spPr>
        </p:pic>
        <p:pic>
          <p:nvPicPr>
            <p:cNvPr id="60" name="Picture 59" descr="A picture containing outdoor, mountain, sitting, bird&#10;&#10;Description automatically generated">
              <a:extLst>
                <a:ext uri="{FF2B5EF4-FFF2-40B4-BE49-F238E27FC236}">
                  <a16:creationId xmlns:a16="http://schemas.microsoft.com/office/drawing/2014/main" id="{8A97C887-E3DE-D343-A367-C032C7B4A44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6200000">
              <a:off x="4802547" y="-213424"/>
              <a:ext cx="2990699" cy="3939224"/>
            </a:xfrm>
            <a:prstGeom prst="rect">
              <a:avLst/>
            </a:prstGeom>
          </p:spPr>
        </p:pic>
        <p:pic>
          <p:nvPicPr>
            <p:cNvPr id="61" name="Picture 60" descr="A blurry image of a white brick wall&#10;&#10;Description automatically generated">
              <a:extLst>
                <a:ext uri="{FF2B5EF4-FFF2-40B4-BE49-F238E27FC236}">
                  <a16:creationId xmlns:a16="http://schemas.microsoft.com/office/drawing/2014/main" id="{34EE9134-A3EE-F149-A9A4-9BC87E13C6F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93360" y="3327308"/>
              <a:ext cx="3939224" cy="2971977"/>
            </a:xfrm>
            <a:prstGeom prst="rect">
              <a:avLst/>
            </a:prstGeom>
          </p:spPr>
        </p:pic>
        <p:pic>
          <p:nvPicPr>
            <p:cNvPr id="62" name="Picture 61" descr="A body of water&#10;&#10;Description automatically generated">
              <a:extLst>
                <a:ext uri="{FF2B5EF4-FFF2-40B4-BE49-F238E27FC236}">
                  <a16:creationId xmlns:a16="http://schemas.microsoft.com/office/drawing/2014/main" id="{B7D929DB-0FAD-4945-BFEE-10643D1B8AC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328284" y="3327308"/>
              <a:ext cx="3939225" cy="2971977"/>
            </a:xfrm>
            <a:prstGeom prst="rect">
              <a:avLst/>
            </a:prstGeom>
          </p:spPr>
        </p:pic>
      </p:grpSp>
      <p:sp>
        <p:nvSpPr>
          <p:cNvPr id="6" name="TextBox 5">
            <a:extLst>
              <a:ext uri="{FF2B5EF4-FFF2-40B4-BE49-F238E27FC236}">
                <a16:creationId xmlns:a16="http://schemas.microsoft.com/office/drawing/2014/main" id="{A0470CD4-6968-AD49-855E-D134E61C06D3}"/>
              </a:ext>
            </a:extLst>
          </p:cNvPr>
          <p:cNvSpPr txBox="1"/>
          <p:nvPr/>
        </p:nvSpPr>
        <p:spPr>
          <a:xfrm>
            <a:off x="12451531" y="24976074"/>
            <a:ext cx="183234" cy="369332"/>
          </a:xfrm>
          <a:prstGeom prst="rect">
            <a:avLst/>
          </a:prstGeom>
          <a:noFill/>
        </p:spPr>
        <p:txBody>
          <a:bodyPr wrap="none" rtlCol="0">
            <a:spAutoFit/>
          </a:bodyPr>
          <a:lstStyle/>
          <a:p>
            <a:endParaRPr lang="en-US" dirty="0"/>
          </a:p>
        </p:txBody>
      </p:sp>
      <p:sp>
        <p:nvSpPr>
          <p:cNvPr id="9" name="TextBox 8">
            <a:extLst>
              <a:ext uri="{FF2B5EF4-FFF2-40B4-BE49-F238E27FC236}">
                <a16:creationId xmlns:a16="http://schemas.microsoft.com/office/drawing/2014/main" id="{F367FB02-59BE-3748-9A91-1AE4B948A87B}"/>
              </a:ext>
            </a:extLst>
          </p:cNvPr>
          <p:cNvSpPr txBox="1"/>
          <p:nvPr/>
        </p:nvSpPr>
        <p:spPr>
          <a:xfrm>
            <a:off x="2794263" y="25535164"/>
            <a:ext cx="183234" cy="369332"/>
          </a:xfrm>
          <a:prstGeom prst="rect">
            <a:avLst/>
          </a:prstGeom>
          <a:noFill/>
        </p:spPr>
        <p:txBody>
          <a:bodyPr wrap="none" rtlCol="0">
            <a:spAutoFit/>
          </a:bodyPr>
          <a:lstStyle/>
          <a:p>
            <a:endParaRPr lang="en-US" dirty="0"/>
          </a:p>
        </p:txBody>
      </p:sp>
      <p:sp>
        <p:nvSpPr>
          <p:cNvPr id="2" name="TextBox 1">
            <a:extLst>
              <a:ext uri="{FF2B5EF4-FFF2-40B4-BE49-F238E27FC236}">
                <a16:creationId xmlns:a16="http://schemas.microsoft.com/office/drawing/2014/main" id="{963B98DD-1C72-754B-A5E0-B90E14BA0404}"/>
              </a:ext>
            </a:extLst>
          </p:cNvPr>
          <p:cNvSpPr txBox="1"/>
          <p:nvPr/>
        </p:nvSpPr>
        <p:spPr>
          <a:xfrm>
            <a:off x="4727012" y="22974300"/>
            <a:ext cx="3442733" cy="1200329"/>
          </a:xfrm>
          <a:prstGeom prst="rect">
            <a:avLst/>
          </a:prstGeom>
          <a:noFill/>
        </p:spPr>
        <p:txBody>
          <a:bodyPr wrap="square" rtlCol="0">
            <a:spAutoFit/>
          </a:bodyPr>
          <a:lstStyle/>
          <a:p>
            <a:r>
              <a:rPr lang="en-US" sz="7200" dirty="0" err="1">
                <a:latin typeface="Times New Roman" panose="02020603050405020304" pitchFamily="18" charset="0"/>
                <a:cs typeface="Times New Roman" panose="02020603050405020304" pitchFamily="18" charset="0"/>
              </a:rPr>
              <a:t>ebp</a:t>
            </a:r>
            <a:r>
              <a:rPr lang="en-US" sz="7200" baseline="30000" dirty="0">
                <a:latin typeface="Times New Roman" panose="02020603050405020304" pitchFamily="18" charset="0"/>
                <a:cs typeface="Times New Roman" panose="02020603050405020304" pitchFamily="18" charset="0"/>
              </a:rPr>
              <a:t>+/+</a:t>
            </a:r>
            <a:r>
              <a:rPr lang="en-US" sz="7200" dirty="0">
                <a:latin typeface="Times New Roman" panose="02020603050405020304" pitchFamily="18" charset="0"/>
                <a:cs typeface="Times New Roman" panose="02020603050405020304" pitchFamily="18" charset="0"/>
              </a:rPr>
              <a:t> </a:t>
            </a:r>
          </a:p>
        </p:txBody>
      </p:sp>
      <p:grpSp>
        <p:nvGrpSpPr>
          <p:cNvPr id="64" name="Group 63">
            <a:extLst>
              <a:ext uri="{FF2B5EF4-FFF2-40B4-BE49-F238E27FC236}">
                <a16:creationId xmlns:a16="http://schemas.microsoft.com/office/drawing/2014/main" id="{4199F409-C226-F545-A88F-FCA5EDD7C7E6}"/>
              </a:ext>
            </a:extLst>
          </p:cNvPr>
          <p:cNvGrpSpPr/>
          <p:nvPr/>
        </p:nvGrpSpPr>
        <p:grpSpPr>
          <a:xfrm>
            <a:off x="2784502" y="24174721"/>
            <a:ext cx="11586861" cy="1772030"/>
            <a:chOff x="63805" y="2435519"/>
            <a:chExt cx="8945724" cy="1084729"/>
          </a:xfrm>
        </p:grpSpPr>
        <p:pic>
          <p:nvPicPr>
            <p:cNvPr id="67" name="Picture 66">
              <a:extLst>
                <a:ext uri="{FF2B5EF4-FFF2-40B4-BE49-F238E27FC236}">
                  <a16:creationId xmlns:a16="http://schemas.microsoft.com/office/drawing/2014/main" id="{389471A2-F9C5-2D44-962F-1EAED55B561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3805" y="2435519"/>
              <a:ext cx="4338916" cy="1084729"/>
            </a:xfrm>
            <a:prstGeom prst="rect">
              <a:avLst/>
            </a:prstGeom>
            <a:ln>
              <a:solidFill>
                <a:schemeClr val="tx1"/>
              </a:solidFill>
            </a:ln>
          </p:spPr>
        </p:pic>
        <p:pic>
          <p:nvPicPr>
            <p:cNvPr id="68" name="Picture 67">
              <a:extLst>
                <a:ext uri="{FF2B5EF4-FFF2-40B4-BE49-F238E27FC236}">
                  <a16:creationId xmlns:a16="http://schemas.microsoft.com/office/drawing/2014/main" id="{EE140AEB-726A-2B4B-98C3-7A2209B69FE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670613" y="2435519"/>
              <a:ext cx="4338916" cy="1083861"/>
            </a:xfrm>
            <a:prstGeom prst="rect">
              <a:avLst/>
            </a:prstGeom>
            <a:ln>
              <a:solidFill>
                <a:schemeClr val="tx1"/>
              </a:solidFill>
            </a:ln>
          </p:spPr>
        </p:pic>
      </p:grpSp>
      <p:pic>
        <p:nvPicPr>
          <p:cNvPr id="65" name="Picture 64">
            <a:extLst>
              <a:ext uri="{FF2B5EF4-FFF2-40B4-BE49-F238E27FC236}">
                <a16:creationId xmlns:a16="http://schemas.microsoft.com/office/drawing/2014/main" id="{3E44C336-7A27-AE45-8D1A-2749B31E25C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784503" y="26148935"/>
            <a:ext cx="5619938" cy="1772029"/>
          </a:xfrm>
          <a:prstGeom prst="rect">
            <a:avLst/>
          </a:prstGeom>
          <a:ln>
            <a:solidFill>
              <a:schemeClr val="tx1"/>
            </a:solidFill>
          </a:ln>
        </p:spPr>
      </p:pic>
      <p:pic>
        <p:nvPicPr>
          <p:cNvPr id="66" name="Picture 65">
            <a:extLst>
              <a:ext uri="{FF2B5EF4-FFF2-40B4-BE49-F238E27FC236}">
                <a16:creationId xmlns:a16="http://schemas.microsoft.com/office/drawing/2014/main" id="{9CE08A3A-1FE3-924F-A4E0-E2EA5708CD82}"/>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751424" y="26141615"/>
            <a:ext cx="5620315" cy="1770612"/>
          </a:xfrm>
          <a:prstGeom prst="rect">
            <a:avLst/>
          </a:prstGeom>
          <a:ln>
            <a:solidFill>
              <a:schemeClr val="tx1"/>
            </a:solidFill>
          </a:ln>
        </p:spPr>
      </p:pic>
      <p:sp>
        <p:nvSpPr>
          <p:cNvPr id="69" name="TextBox 68">
            <a:extLst>
              <a:ext uri="{FF2B5EF4-FFF2-40B4-BE49-F238E27FC236}">
                <a16:creationId xmlns:a16="http://schemas.microsoft.com/office/drawing/2014/main" id="{34ABA252-38D7-A14D-AF1D-90AA4FC89EBA}"/>
              </a:ext>
            </a:extLst>
          </p:cNvPr>
          <p:cNvSpPr txBox="1"/>
          <p:nvPr/>
        </p:nvSpPr>
        <p:spPr>
          <a:xfrm>
            <a:off x="10346951" y="23034757"/>
            <a:ext cx="3442733" cy="1200329"/>
          </a:xfrm>
          <a:prstGeom prst="rect">
            <a:avLst/>
          </a:prstGeom>
          <a:noFill/>
        </p:spPr>
        <p:txBody>
          <a:bodyPr wrap="square" rtlCol="0">
            <a:spAutoFit/>
          </a:bodyPr>
          <a:lstStyle/>
          <a:p>
            <a:r>
              <a:rPr lang="en-US" sz="7200" dirty="0" err="1">
                <a:latin typeface="Times New Roman" panose="02020603050405020304" pitchFamily="18" charset="0"/>
                <a:cs typeface="Times New Roman" panose="02020603050405020304" pitchFamily="18" charset="0"/>
              </a:rPr>
              <a:t>ebp</a:t>
            </a:r>
            <a:r>
              <a:rPr lang="en-US" sz="7200" baseline="30000" dirty="0">
                <a:latin typeface="Times New Roman" panose="02020603050405020304" pitchFamily="18" charset="0"/>
                <a:cs typeface="Times New Roman" panose="02020603050405020304" pitchFamily="18" charset="0"/>
              </a:rPr>
              <a:t>-/-</a:t>
            </a:r>
            <a:r>
              <a:rPr lang="en-US" sz="7200" dirty="0">
                <a:latin typeface="Times New Roman" panose="02020603050405020304" pitchFamily="18" charset="0"/>
                <a:cs typeface="Times New Roman" panose="02020603050405020304" pitchFamily="18" charset="0"/>
              </a:rPr>
              <a:t> </a:t>
            </a:r>
          </a:p>
        </p:txBody>
      </p:sp>
      <p:sp>
        <p:nvSpPr>
          <p:cNvPr id="70" name="TextBox 69">
            <a:extLst>
              <a:ext uri="{FF2B5EF4-FFF2-40B4-BE49-F238E27FC236}">
                <a16:creationId xmlns:a16="http://schemas.microsoft.com/office/drawing/2014/main" id="{5E695091-9DC7-9249-A4BC-00268C183E82}"/>
              </a:ext>
            </a:extLst>
          </p:cNvPr>
          <p:cNvSpPr txBox="1"/>
          <p:nvPr/>
        </p:nvSpPr>
        <p:spPr>
          <a:xfrm>
            <a:off x="1158216" y="24593550"/>
            <a:ext cx="2176729" cy="1015663"/>
          </a:xfrm>
          <a:prstGeom prst="rect">
            <a:avLst/>
          </a:prstGeom>
          <a:noFill/>
        </p:spPr>
        <p:txBody>
          <a:bodyPr wrap="square" rtlCol="0">
            <a:spAutoFit/>
          </a:bodyPr>
          <a:lstStyle/>
          <a:p>
            <a:r>
              <a:rPr lang="en-US" sz="6000" dirty="0">
                <a:latin typeface="Times New Roman" panose="02020603050405020304" pitchFamily="18" charset="0"/>
                <a:cs typeface="Times New Roman" panose="02020603050405020304" pitchFamily="18" charset="0"/>
              </a:rPr>
              <a:t>7dpf </a:t>
            </a:r>
          </a:p>
        </p:txBody>
      </p:sp>
      <p:sp>
        <p:nvSpPr>
          <p:cNvPr id="71" name="TextBox 70">
            <a:extLst>
              <a:ext uri="{FF2B5EF4-FFF2-40B4-BE49-F238E27FC236}">
                <a16:creationId xmlns:a16="http://schemas.microsoft.com/office/drawing/2014/main" id="{3A4B0D74-E22C-DE46-952B-831114565992}"/>
              </a:ext>
            </a:extLst>
          </p:cNvPr>
          <p:cNvSpPr txBox="1"/>
          <p:nvPr/>
        </p:nvSpPr>
        <p:spPr>
          <a:xfrm>
            <a:off x="781050" y="26422350"/>
            <a:ext cx="2420547" cy="1015663"/>
          </a:xfrm>
          <a:prstGeom prst="rect">
            <a:avLst/>
          </a:prstGeom>
          <a:noFill/>
        </p:spPr>
        <p:txBody>
          <a:bodyPr wrap="square" rtlCol="0">
            <a:spAutoFit/>
          </a:bodyPr>
          <a:lstStyle/>
          <a:p>
            <a:r>
              <a:rPr lang="en-US" sz="6000" dirty="0">
                <a:latin typeface="Times New Roman" panose="02020603050405020304" pitchFamily="18" charset="0"/>
                <a:cs typeface="Times New Roman" panose="02020603050405020304" pitchFamily="18" charset="0"/>
              </a:rPr>
              <a:t>12dpf </a:t>
            </a:r>
          </a:p>
        </p:txBody>
      </p:sp>
      <p:sp>
        <p:nvSpPr>
          <p:cNvPr id="72" name="TextBox 71">
            <a:extLst>
              <a:ext uri="{FF2B5EF4-FFF2-40B4-BE49-F238E27FC236}">
                <a16:creationId xmlns:a16="http://schemas.microsoft.com/office/drawing/2014/main" id="{41CECB27-9173-934D-9F1F-769FBA2F5BCA}"/>
              </a:ext>
            </a:extLst>
          </p:cNvPr>
          <p:cNvSpPr txBox="1"/>
          <p:nvPr/>
        </p:nvSpPr>
        <p:spPr>
          <a:xfrm>
            <a:off x="31898449" y="3751959"/>
            <a:ext cx="3442733" cy="1200329"/>
          </a:xfrm>
          <a:prstGeom prst="rect">
            <a:avLst/>
          </a:prstGeom>
          <a:noFill/>
        </p:spPr>
        <p:txBody>
          <a:bodyPr wrap="square" rtlCol="0">
            <a:spAutoFit/>
          </a:bodyPr>
          <a:lstStyle/>
          <a:p>
            <a:r>
              <a:rPr lang="en-US" sz="7200" dirty="0" err="1">
                <a:latin typeface="Times New Roman" panose="02020603050405020304" pitchFamily="18" charset="0"/>
                <a:cs typeface="Times New Roman" panose="02020603050405020304" pitchFamily="18" charset="0"/>
              </a:rPr>
              <a:t>ebp</a:t>
            </a:r>
            <a:r>
              <a:rPr lang="en-US" sz="7200" baseline="30000" dirty="0">
                <a:latin typeface="Times New Roman" panose="02020603050405020304" pitchFamily="18" charset="0"/>
                <a:cs typeface="Times New Roman" panose="02020603050405020304" pitchFamily="18" charset="0"/>
              </a:rPr>
              <a:t>+/+</a:t>
            </a:r>
            <a:r>
              <a:rPr lang="en-US" sz="7200" dirty="0">
                <a:latin typeface="Times New Roman" panose="02020603050405020304" pitchFamily="18" charset="0"/>
                <a:cs typeface="Times New Roman" panose="02020603050405020304" pitchFamily="18" charset="0"/>
              </a:rPr>
              <a:t> </a:t>
            </a:r>
          </a:p>
        </p:txBody>
      </p:sp>
      <p:sp>
        <p:nvSpPr>
          <p:cNvPr id="73" name="TextBox 72">
            <a:extLst>
              <a:ext uri="{FF2B5EF4-FFF2-40B4-BE49-F238E27FC236}">
                <a16:creationId xmlns:a16="http://schemas.microsoft.com/office/drawing/2014/main" id="{EE0CBCCD-5E58-AD48-8F60-5783409F55B7}"/>
              </a:ext>
            </a:extLst>
          </p:cNvPr>
          <p:cNvSpPr txBox="1"/>
          <p:nvPr/>
        </p:nvSpPr>
        <p:spPr>
          <a:xfrm>
            <a:off x="38509369" y="3768150"/>
            <a:ext cx="3442733" cy="1200329"/>
          </a:xfrm>
          <a:prstGeom prst="rect">
            <a:avLst/>
          </a:prstGeom>
          <a:noFill/>
        </p:spPr>
        <p:txBody>
          <a:bodyPr wrap="square" rtlCol="0">
            <a:spAutoFit/>
          </a:bodyPr>
          <a:lstStyle/>
          <a:p>
            <a:r>
              <a:rPr lang="en-US" sz="7200" dirty="0" err="1">
                <a:latin typeface="Times New Roman" panose="02020603050405020304" pitchFamily="18" charset="0"/>
                <a:cs typeface="Times New Roman" panose="02020603050405020304" pitchFamily="18" charset="0"/>
              </a:rPr>
              <a:t>ebp</a:t>
            </a:r>
            <a:r>
              <a:rPr lang="en-US" sz="7200" baseline="30000" dirty="0">
                <a:latin typeface="Times New Roman" panose="02020603050405020304" pitchFamily="18" charset="0"/>
                <a:cs typeface="Times New Roman" panose="02020603050405020304" pitchFamily="18" charset="0"/>
              </a:rPr>
              <a:t>-/-</a:t>
            </a:r>
            <a:r>
              <a:rPr lang="en-US" sz="7200" dirty="0">
                <a:latin typeface="Times New Roman" panose="02020603050405020304" pitchFamily="18" charset="0"/>
                <a:cs typeface="Times New Roman" panose="02020603050405020304" pitchFamily="18" charset="0"/>
              </a:rPr>
              <a:t> </a:t>
            </a:r>
          </a:p>
        </p:txBody>
      </p:sp>
      <p:sp>
        <p:nvSpPr>
          <p:cNvPr id="8" name="TextBox 7">
            <a:extLst>
              <a:ext uri="{FF2B5EF4-FFF2-40B4-BE49-F238E27FC236}">
                <a16:creationId xmlns:a16="http://schemas.microsoft.com/office/drawing/2014/main" id="{EE841B44-8036-0840-843B-F696F431EEF4}"/>
              </a:ext>
            </a:extLst>
          </p:cNvPr>
          <p:cNvSpPr txBox="1"/>
          <p:nvPr/>
        </p:nvSpPr>
        <p:spPr>
          <a:xfrm>
            <a:off x="29931003" y="5103910"/>
            <a:ext cx="518091" cy="646331"/>
          </a:xfrm>
          <a:prstGeom prst="rect">
            <a:avLst/>
          </a:prstGeom>
          <a:noFill/>
        </p:spPr>
        <p:txBody>
          <a:bodyPr wrap="none" rtlCol="0">
            <a:spAutoFit/>
          </a:bodyPr>
          <a:lstStyle/>
          <a:p>
            <a:r>
              <a:rPr lang="en-US" sz="3600" dirty="0">
                <a:solidFill>
                  <a:schemeClr val="bg1"/>
                </a:solidFill>
                <a:latin typeface="Times New Roman" panose="02020603050405020304" pitchFamily="18" charset="0"/>
                <a:cs typeface="Times New Roman" panose="02020603050405020304" pitchFamily="18" charset="0"/>
              </a:rPr>
              <a:t>A</a:t>
            </a:r>
          </a:p>
        </p:txBody>
      </p:sp>
      <p:sp>
        <p:nvSpPr>
          <p:cNvPr id="74" name="TextBox 73">
            <a:extLst>
              <a:ext uri="{FF2B5EF4-FFF2-40B4-BE49-F238E27FC236}">
                <a16:creationId xmlns:a16="http://schemas.microsoft.com/office/drawing/2014/main" id="{F7C80728-5798-3A46-B191-6E516B9F72B5}"/>
              </a:ext>
            </a:extLst>
          </p:cNvPr>
          <p:cNvSpPr txBox="1"/>
          <p:nvPr/>
        </p:nvSpPr>
        <p:spPr>
          <a:xfrm>
            <a:off x="36537869" y="5109929"/>
            <a:ext cx="492443" cy="646331"/>
          </a:xfrm>
          <a:prstGeom prst="rect">
            <a:avLst/>
          </a:prstGeom>
          <a:noFill/>
        </p:spPr>
        <p:txBody>
          <a:bodyPr wrap="none" rtlCol="0">
            <a:spAutoFit/>
          </a:bodyPr>
          <a:lstStyle/>
          <a:p>
            <a:r>
              <a:rPr lang="en-US" sz="3600" dirty="0">
                <a:solidFill>
                  <a:schemeClr val="bg1"/>
                </a:solidFill>
                <a:latin typeface="Times New Roman" panose="02020603050405020304" pitchFamily="18" charset="0"/>
                <a:cs typeface="Times New Roman" panose="02020603050405020304" pitchFamily="18" charset="0"/>
              </a:rPr>
              <a:t>B</a:t>
            </a:r>
          </a:p>
        </p:txBody>
      </p:sp>
      <p:sp>
        <p:nvSpPr>
          <p:cNvPr id="75" name="TextBox 74">
            <a:extLst>
              <a:ext uri="{FF2B5EF4-FFF2-40B4-BE49-F238E27FC236}">
                <a16:creationId xmlns:a16="http://schemas.microsoft.com/office/drawing/2014/main" id="{00797828-ECE0-A146-B8E9-6B6C73B6338A}"/>
              </a:ext>
            </a:extLst>
          </p:cNvPr>
          <p:cNvSpPr txBox="1"/>
          <p:nvPr/>
        </p:nvSpPr>
        <p:spPr>
          <a:xfrm>
            <a:off x="29905836" y="8937427"/>
            <a:ext cx="492443" cy="646331"/>
          </a:xfrm>
          <a:prstGeom prst="rect">
            <a:avLst/>
          </a:prstGeom>
          <a:noFill/>
        </p:spPr>
        <p:txBody>
          <a:bodyPr wrap="none" rtlCol="0">
            <a:spAutoFit/>
          </a:bodyPr>
          <a:lstStyle/>
          <a:p>
            <a:r>
              <a:rPr lang="en-US" sz="3600" dirty="0">
                <a:solidFill>
                  <a:schemeClr val="bg1"/>
                </a:solidFill>
                <a:latin typeface="Times New Roman" panose="02020603050405020304" pitchFamily="18" charset="0"/>
                <a:cs typeface="Times New Roman" panose="02020603050405020304" pitchFamily="18" charset="0"/>
              </a:rPr>
              <a:t>C</a:t>
            </a:r>
          </a:p>
        </p:txBody>
      </p:sp>
      <p:sp>
        <p:nvSpPr>
          <p:cNvPr id="76" name="TextBox 75">
            <a:extLst>
              <a:ext uri="{FF2B5EF4-FFF2-40B4-BE49-F238E27FC236}">
                <a16:creationId xmlns:a16="http://schemas.microsoft.com/office/drawing/2014/main" id="{4C135454-73E4-9A49-9FF5-9AB150370929}"/>
              </a:ext>
            </a:extLst>
          </p:cNvPr>
          <p:cNvSpPr txBox="1"/>
          <p:nvPr/>
        </p:nvSpPr>
        <p:spPr>
          <a:xfrm>
            <a:off x="36481330" y="8911409"/>
            <a:ext cx="518091" cy="646331"/>
          </a:xfrm>
          <a:prstGeom prst="rect">
            <a:avLst/>
          </a:prstGeom>
          <a:noFill/>
        </p:spPr>
        <p:txBody>
          <a:bodyPr wrap="none" rtlCol="0">
            <a:spAutoFit/>
          </a:bodyPr>
          <a:lstStyle/>
          <a:p>
            <a:r>
              <a:rPr lang="en-US" sz="3600" dirty="0">
                <a:solidFill>
                  <a:schemeClr val="bg1"/>
                </a:solidFill>
                <a:latin typeface="Times New Roman" panose="02020603050405020304" pitchFamily="18" charset="0"/>
                <a:cs typeface="Times New Roman" panose="02020603050405020304" pitchFamily="18" charset="0"/>
              </a:rPr>
              <a:t>D</a:t>
            </a:r>
          </a:p>
        </p:txBody>
      </p:sp>
      <p:sp>
        <p:nvSpPr>
          <p:cNvPr id="10" name="Rectangle 9">
            <a:extLst>
              <a:ext uri="{FF2B5EF4-FFF2-40B4-BE49-F238E27FC236}">
                <a16:creationId xmlns:a16="http://schemas.microsoft.com/office/drawing/2014/main" id="{13379A32-E52F-B040-A42E-1668B0B4C591}"/>
              </a:ext>
            </a:extLst>
          </p:cNvPr>
          <p:cNvSpPr/>
          <p:nvPr/>
        </p:nvSpPr>
        <p:spPr>
          <a:xfrm>
            <a:off x="22816131" y="11049000"/>
            <a:ext cx="5263569" cy="1066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7" name="Group 76">
            <a:extLst>
              <a:ext uri="{FF2B5EF4-FFF2-40B4-BE49-F238E27FC236}">
                <a16:creationId xmlns:a16="http://schemas.microsoft.com/office/drawing/2014/main" id="{92D026A3-BEA0-5443-A8B4-6B7EDD042708}"/>
              </a:ext>
            </a:extLst>
          </p:cNvPr>
          <p:cNvGrpSpPr/>
          <p:nvPr/>
        </p:nvGrpSpPr>
        <p:grpSpPr>
          <a:xfrm>
            <a:off x="14724718" y="24405684"/>
            <a:ext cx="13674124" cy="3362396"/>
            <a:chOff x="-249971" y="2619939"/>
            <a:chExt cx="8477172" cy="2006405"/>
          </a:xfrm>
        </p:grpSpPr>
        <p:sp>
          <p:nvSpPr>
            <p:cNvPr id="78" name="TextBox 77">
              <a:extLst>
                <a:ext uri="{FF2B5EF4-FFF2-40B4-BE49-F238E27FC236}">
                  <a16:creationId xmlns:a16="http://schemas.microsoft.com/office/drawing/2014/main" id="{8A7A9F3C-30D5-D347-9029-B01FF387287B}"/>
                </a:ext>
              </a:extLst>
            </p:cNvPr>
            <p:cNvSpPr txBox="1"/>
            <p:nvPr/>
          </p:nvSpPr>
          <p:spPr>
            <a:xfrm>
              <a:off x="-189353" y="2749374"/>
              <a:ext cx="1219489" cy="642796"/>
            </a:xfrm>
            <a:prstGeom prst="rect">
              <a:avLst/>
            </a:prstGeom>
            <a:noFill/>
          </p:spPr>
          <p:txBody>
            <a:bodyPr wrap="square" rtlCol="0">
              <a:spAutoFit/>
            </a:bodyPr>
            <a:lstStyle/>
            <a:p>
              <a:pPr algn="ctr"/>
              <a:r>
                <a:rPr lang="en-US" sz="3200" dirty="0">
                  <a:latin typeface="Times New Roman" panose="02020603050405020304" pitchFamily="18" charset="0"/>
                  <a:cs typeface="Times New Roman" panose="02020603050405020304" pitchFamily="18" charset="0"/>
                </a:rPr>
                <a:t>Scale bar</a:t>
              </a:r>
            </a:p>
            <a:p>
              <a:pPr algn="ctr"/>
              <a:r>
                <a:rPr lang="en-US" sz="3200" dirty="0">
                  <a:latin typeface="Times New Roman" panose="02020603050405020304" pitchFamily="18" charset="0"/>
                  <a:cs typeface="Times New Roman" panose="02020603050405020304" pitchFamily="18" charset="0"/>
                </a:rPr>
                <a:t>= 1 mm</a:t>
              </a:r>
            </a:p>
          </p:txBody>
        </p:sp>
        <p:sp>
          <p:nvSpPr>
            <p:cNvPr id="79" name="TextBox 78">
              <a:extLst>
                <a:ext uri="{FF2B5EF4-FFF2-40B4-BE49-F238E27FC236}">
                  <a16:creationId xmlns:a16="http://schemas.microsoft.com/office/drawing/2014/main" id="{B83B11D5-BC0C-9840-BD83-C0086EEC3E8D}"/>
                </a:ext>
              </a:extLst>
            </p:cNvPr>
            <p:cNvSpPr txBox="1"/>
            <p:nvPr/>
          </p:nvSpPr>
          <p:spPr>
            <a:xfrm>
              <a:off x="-249971" y="3842538"/>
              <a:ext cx="1219487" cy="642796"/>
            </a:xfrm>
            <a:prstGeom prst="rect">
              <a:avLst/>
            </a:prstGeom>
            <a:noFill/>
          </p:spPr>
          <p:txBody>
            <a:bodyPr wrap="square" rtlCol="0">
              <a:spAutoFit/>
            </a:bodyPr>
            <a:lstStyle/>
            <a:p>
              <a:pPr algn="ctr"/>
              <a:r>
                <a:rPr lang="en-US" sz="3200" dirty="0">
                  <a:latin typeface="Times New Roman" panose="02020603050405020304" pitchFamily="18" charset="0"/>
                  <a:cs typeface="Times New Roman" panose="02020603050405020304" pitchFamily="18" charset="0"/>
                </a:rPr>
                <a:t>Scale bar</a:t>
              </a:r>
            </a:p>
            <a:p>
              <a:pPr algn="ctr"/>
              <a:r>
                <a:rPr lang="en-US" sz="3200" dirty="0">
                  <a:latin typeface="Times New Roman" panose="02020603050405020304" pitchFamily="18" charset="0"/>
                  <a:cs typeface="Times New Roman" panose="02020603050405020304" pitchFamily="18" charset="0"/>
                </a:rPr>
                <a:t>= 400 µm</a:t>
              </a:r>
            </a:p>
          </p:txBody>
        </p:sp>
        <p:pic>
          <p:nvPicPr>
            <p:cNvPr id="80" name="Picture 79">
              <a:extLst>
                <a:ext uri="{FF2B5EF4-FFF2-40B4-BE49-F238E27FC236}">
                  <a16:creationId xmlns:a16="http://schemas.microsoft.com/office/drawing/2014/main" id="{790CD764-C2FB-8A4F-97CF-C735368DEDF5}"/>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92914" y="2619939"/>
              <a:ext cx="3449101" cy="840934"/>
            </a:xfrm>
            <a:prstGeom prst="rect">
              <a:avLst/>
            </a:prstGeom>
            <a:ln>
              <a:solidFill>
                <a:schemeClr val="tx1"/>
              </a:solidFill>
            </a:ln>
          </p:spPr>
        </p:pic>
        <p:pic>
          <p:nvPicPr>
            <p:cNvPr id="81" name="Picture 80">
              <a:extLst>
                <a:ext uri="{FF2B5EF4-FFF2-40B4-BE49-F238E27FC236}">
                  <a16:creationId xmlns:a16="http://schemas.microsoft.com/office/drawing/2014/main" id="{C3D7AC47-BFC2-8E49-B070-565031E69CFE}"/>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764245" y="2619939"/>
              <a:ext cx="3449101" cy="840934"/>
            </a:xfrm>
            <a:prstGeom prst="rect">
              <a:avLst/>
            </a:prstGeom>
            <a:ln>
              <a:solidFill>
                <a:schemeClr val="tx1"/>
              </a:solidFill>
            </a:ln>
          </p:spPr>
        </p:pic>
        <p:pic>
          <p:nvPicPr>
            <p:cNvPr id="82" name="Picture 81">
              <a:extLst>
                <a:ext uri="{FF2B5EF4-FFF2-40B4-BE49-F238E27FC236}">
                  <a16:creationId xmlns:a16="http://schemas.microsoft.com/office/drawing/2014/main" id="{0EB5922F-E7B6-5946-95FD-B523144FC1FE}"/>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989450" y="3583762"/>
              <a:ext cx="3449101" cy="1042582"/>
            </a:xfrm>
            <a:prstGeom prst="rect">
              <a:avLst/>
            </a:prstGeom>
            <a:ln>
              <a:solidFill>
                <a:schemeClr val="tx1"/>
              </a:solidFill>
            </a:ln>
          </p:spPr>
        </p:pic>
        <p:pic>
          <p:nvPicPr>
            <p:cNvPr id="83" name="Picture 82">
              <a:extLst>
                <a:ext uri="{FF2B5EF4-FFF2-40B4-BE49-F238E27FC236}">
                  <a16:creationId xmlns:a16="http://schemas.microsoft.com/office/drawing/2014/main" id="{69EF968E-0004-6647-849D-8E5A04410DD4}"/>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4778100" y="3583762"/>
              <a:ext cx="3449101" cy="1042582"/>
            </a:xfrm>
            <a:prstGeom prst="rect">
              <a:avLst/>
            </a:prstGeom>
            <a:ln>
              <a:solidFill>
                <a:schemeClr val="tx1"/>
              </a:solidFill>
            </a:ln>
          </p:spPr>
        </p:pic>
      </p:grpSp>
      <p:sp>
        <p:nvSpPr>
          <p:cNvPr id="84" name="TextBox 83">
            <a:extLst>
              <a:ext uri="{FF2B5EF4-FFF2-40B4-BE49-F238E27FC236}">
                <a16:creationId xmlns:a16="http://schemas.microsoft.com/office/drawing/2014/main" id="{8BF64B20-95A4-0C44-BCC9-2FC2B725CDDC}"/>
              </a:ext>
            </a:extLst>
          </p:cNvPr>
          <p:cNvSpPr txBox="1"/>
          <p:nvPr/>
        </p:nvSpPr>
        <p:spPr>
          <a:xfrm>
            <a:off x="17863892" y="23126700"/>
            <a:ext cx="3442733" cy="1200329"/>
          </a:xfrm>
          <a:prstGeom prst="rect">
            <a:avLst/>
          </a:prstGeom>
          <a:noFill/>
        </p:spPr>
        <p:txBody>
          <a:bodyPr wrap="square" rtlCol="0">
            <a:spAutoFit/>
          </a:bodyPr>
          <a:lstStyle/>
          <a:p>
            <a:r>
              <a:rPr lang="en-US" sz="7200" dirty="0" err="1">
                <a:latin typeface="Times New Roman" panose="02020603050405020304" pitchFamily="18" charset="0"/>
                <a:cs typeface="Times New Roman" panose="02020603050405020304" pitchFamily="18" charset="0"/>
              </a:rPr>
              <a:t>ebp</a:t>
            </a:r>
            <a:r>
              <a:rPr lang="en-US" sz="7200" baseline="30000" dirty="0">
                <a:latin typeface="Times New Roman" panose="02020603050405020304" pitchFamily="18" charset="0"/>
                <a:cs typeface="Times New Roman" panose="02020603050405020304" pitchFamily="18" charset="0"/>
              </a:rPr>
              <a:t>+/+</a:t>
            </a:r>
            <a:r>
              <a:rPr lang="en-US" sz="7200" dirty="0">
                <a:latin typeface="Times New Roman" panose="02020603050405020304" pitchFamily="18" charset="0"/>
                <a:cs typeface="Times New Roman" panose="02020603050405020304" pitchFamily="18" charset="0"/>
              </a:rPr>
              <a:t> </a:t>
            </a:r>
          </a:p>
        </p:txBody>
      </p:sp>
      <p:sp>
        <p:nvSpPr>
          <p:cNvPr id="85" name="TextBox 84">
            <a:extLst>
              <a:ext uri="{FF2B5EF4-FFF2-40B4-BE49-F238E27FC236}">
                <a16:creationId xmlns:a16="http://schemas.microsoft.com/office/drawing/2014/main" id="{D6847F65-23A7-2240-BE5D-191EB244C208}"/>
              </a:ext>
            </a:extLst>
          </p:cNvPr>
          <p:cNvSpPr txBox="1"/>
          <p:nvPr/>
        </p:nvSpPr>
        <p:spPr>
          <a:xfrm>
            <a:off x="24489671" y="23187157"/>
            <a:ext cx="3442733" cy="1200329"/>
          </a:xfrm>
          <a:prstGeom prst="rect">
            <a:avLst/>
          </a:prstGeom>
          <a:noFill/>
        </p:spPr>
        <p:txBody>
          <a:bodyPr wrap="square" rtlCol="0">
            <a:spAutoFit/>
          </a:bodyPr>
          <a:lstStyle/>
          <a:p>
            <a:r>
              <a:rPr lang="en-US" sz="7200" dirty="0" err="1">
                <a:latin typeface="Times New Roman" panose="02020603050405020304" pitchFamily="18" charset="0"/>
                <a:cs typeface="Times New Roman" panose="02020603050405020304" pitchFamily="18" charset="0"/>
              </a:rPr>
              <a:t>ebp</a:t>
            </a:r>
            <a:r>
              <a:rPr lang="en-US" sz="7200" baseline="30000" dirty="0">
                <a:latin typeface="Times New Roman" panose="02020603050405020304" pitchFamily="18" charset="0"/>
                <a:cs typeface="Times New Roman" panose="02020603050405020304" pitchFamily="18" charset="0"/>
              </a:rPr>
              <a:t>-/-</a:t>
            </a:r>
            <a:r>
              <a:rPr lang="en-US" sz="7200" dirty="0">
                <a:latin typeface="Times New Roman" panose="02020603050405020304" pitchFamily="18" charset="0"/>
                <a:cs typeface="Times New Roman" panose="02020603050405020304" pitchFamily="18" charset="0"/>
              </a:rPr>
              <a:t> </a:t>
            </a:r>
          </a:p>
        </p:txBody>
      </p:sp>
      <p:sp>
        <p:nvSpPr>
          <p:cNvPr id="4" name="TextBox 3">
            <a:extLst>
              <a:ext uri="{FF2B5EF4-FFF2-40B4-BE49-F238E27FC236}">
                <a16:creationId xmlns:a16="http://schemas.microsoft.com/office/drawing/2014/main" id="{69C05A68-9EBA-6845-ADEA-02BE0EF7BF0D}"/>
              </a:ext>
            </a:extLst>
          </p:cNvPr>
          <p:cNvSpPr txBox="1"/>
          <p:nvPr/>
        </p:nvSpPr>
        <p:spPr>
          <a:xfrm>
            <a:off x="27876137" y="33179657"/>
            <a:ext cx="184731" cy="369332"/>
          </a:xfrm>
          <a:prstGeom prst="rect">
            <a:avLst/>
          </a:prstGeom>
          <a:noFill/>
        </p:spPr>
        <p:txBody>
          <a:bodyPr wrap="none" rtlCol="0">
            <a:spAutoFit/>
          </a:bodyPr>
          <a:lstStyle/>
          <a:p>
            <a:endParaRPr lang="en-US" dirty="0"/>
          </a:p>
        </p:txBody>
      </p:sp>
      <p:sp>
        <p:nvSpPr>
          <p:cNvPr id="54" name="Rectangle 53">
            <a:extLst>
              <a:ext uri="{FF2B5EF4-FFF2-40B4-BE49-F238E27FC236}">
                <a16:creationId xmlns:a16="http://schemas.microsoft.com/office/drawing/2014/main" id="{37B5105B-C067-1340-A146-19A82E3AD8A3}"/>
              </a:ext>
            </a:extLst>
          </p:cNvPr>
          <p:cNvSpPr/>
          <p:nvPr/>
        </p:nvSpPr>
        <p:spPr>
          <a:xfrm>
            <a:off x="29905836" y="22762046"/>
            <a:ext cx="13004358" cy="1938992"/>
          </a:xfrm>
          <a:prstGeom prst="rect">
            <a:avLst/>
          </a:prstGeom>
        </p:spPr>
        <p:txBody>
          <a:bodyPr wrap="square">
            <a:spAutoFit/>
          </a:bodyPr>
          <a:lstStyle/>
          <a:p>
            <a:pPr algn="just"/>
            <a:r>
              <a:rPr lang="en-US" sz="3000" b="1" dirty="0">
                <a:latin typeface="Times New Roman" panose="02020603050405020304" pitchFamily="18" charset="0"/>
                <a:cs typeface="Times New Roman" panose="02020603050405020304" pitchFamily="18" charset="0"/>
              </a:rPr>
              <a:t>Transmission electron microscopy of skin</a:t>
            </a:r>
            <a:r>
              <a:rPr lang="en-US" sz="3000" dirty="0">
                <a:latin typeface="Times New Roman" panose="02020603050405020304" pitchFamily="18" charset="0"/>
                <a:cs typeface="Times New Roman" panose="02020603050405020304" pitchFamily="18" charset="0"/>
              </a:rPr>
              <a:t> revealed that the epidermis was thinner in </a:t>
            </a:r>
            <a:r>
              <a:rPr lang="en-US" sz="3000" dirty="0" err="1">
                <a:latin typeface="Times New Roman" panose="02020603050405020304" pitchFamily="18" charset="0"/>
                <a:cs typeface="Times New Roman" panose="02020603050405020304" pitchFamily="18" charset="0"/>
              </a:rPr>
              <a:t>ebp</a:t>
            </a:r>
            <a:r>
              <a:rPr lang="en-US" sz="3000" baseline="30000" dirty="0">
                <a:latin typeface="Times New Roman" panose="02020603050405020304" pitchFamily="18" charset="0"/>
                <a:cs typeface="Times New Roman" panose="02020603050405020304" pitchFamily="18" charset="0"/>
              </a:rPr>
              <a:t>-/- </a:t>
            </a:r>
            <a:r>
              <a:rPr lang="en-US" sz="3000" dirty="0">
                <a:latin typeface="Times New Roman" panose="02020603050405020304" pitchFamily="18" charset="0"/>
                <a:cs typeface="Times New Roman" panose="02020603050405020304" pitchFamily="18" charset="0"/>
              </a:rPr>
              <a:t>with reduced </a:t>
            </a:r>
            <a:r>
              <a:rPr lang="en-US" sz="3000" dirty="0" err="1">
                <a:latin typeface="Times New Roman" panose="02020603050405020304" pitchFamily="18" charset="0"/>
                <a:cs typeface="Times New Roman" panose="02020603050405020304" pitchFamily="18" charset="0"/>
              </a:rPr>
              <a:t>microridges</a:t>
            </a:r>
            <a:r>
              <a:rPr lang="en-US" sz="3000" dirty="0">
                <a:latin typeface="Times New Roman" panose="02020603050405020304" pitchFamily="18" charset="0"/>
                <a:cs typeface="Times New Roman" panose="02020603050405020304" pitchFamily="18" charset="0"/>
              </a:rPr>
              <a:t> length as compared to </a:t>
            </a:r>
            <a:r>
              <a:rPr lang="en-US" sz="3000" dirty="0" err="1">
                <a:latin typeface="Times New Roman" panose="02020603050405020304" pitchFamily="18" charset="0"/>
                <a:cs typeface="Times New Roman" panose="02020603050405020304" pitchFamily="18" charset="0"/>
              </a:rPr>
              <a:t>ebp</a:t>
            </a:r>
            <a:r>
              <a:rPr lang="en-US" sz="3000" baseline="30000" dirty="0">
                <a:latin typeface="Times New Roman" panose="02020603050405020304" pitchFamily="18" charset="0"/>
                <a:cs typeface="Times New Roman" panose="02020603050405020304" pitchFamily="18" charset="0"/>
              </a:rPr>
              <a:t>+/+</a:t>
            </a:r>
            <a:r>
              <a:rPr lang="en-US" sz="3000" dirty="0">
                <a:latin typeface="Times New Roman" panose="02020603050405020304" pitchFamily="18" charset="0"/>
                <a:cs typeface="Times New Roman" panose="02020603050405020304" pitchFamily="18" charset="0"/>
              </a:rPr>
              <a:t>, at 12dpf. (Figure 6,  (A &amp; B)). The spicule-like extensions of the surface of the skin correspond to </a:t>
            </a:r>
            <a:r>
              <a:rPr lang="en-US" sz="3000" dirty="0" err="1">
                <a:latin typeface="Times New Roman" panose="02020603050405020304" pitchFamily="18" charset="0"/>
                <a:cs typeface="Times New Roman" panose="02020603050405020304" pitchFamily="18" charset="0"/>
              </a:rPr>
              <a:t>microridges</a:t>
            </a:r>
            <a:r>
              <a:rPr lang="en-US" sz="3000" dirty="0">
                <a:latin typeface="Times New Roman" panose="02020603050405020304" pitchFamily="18" charset="0"/>
                <a:cs typeface="Times New Roman" panose="02020603050405020304" pitchFamily="18" charset="0"/>
              </a:rPr>
              <a:t>. Scale bars:2 µm . 2500 X magnification</a:t>
            </a:r>
          </a:p>
        </p:txBody>
      </p:sp>
      <p:pic>
        <p:nvPicPr>
          <p:cNvPr id="13" name="Picture 12">
            <a:extLst>
              <a:ext uri="{FF2B5EF4-FFF2-40B4-BE49-F238E27FC236}">
                <a16:creationId xmlns:a16="http://schemas.microsoft.com/office/drawing/2014/main" id="{1C97F379-ED64-2949-8EC5-620C9FD4C562}"/>
              </a:ext>
            </a:extLst>
          </p:cNvPr>
          <p:cNvPicPr>
            <a:picLocks noChangeAspect="1"/>
          </p:cNvPicPr>
          <p:nvPr/>
        </p:nvPicPr>
        <p:blipFill>
          <a:blip r:embed="rId17"/>
          <a:stretch>
            <a:fillRect/>
          </a:stretch>
        </p:blipFill>
        <p:spPr>
          <a:xfrm>
            <a:off x="29961376" y="18032144"/>
            <a:ext cx="13004358" cy="4610862"/>
          </a:xfrm>
          <a:prstGeom prst="rect">
            <a:avLst/>
          </a:prstGeom>
        </p:spPr>
      </p:pic>
      <p:sp>
        <p:nvSpPr>
          <p:cNvPr id="63" name="TextBox 62">
            <a:extLst>
              <a:ext uri="{FF2B5EF4-FFF2-40B4-BE49-F238E27FC236}">
                <a16:creationId xmlns:a16="http://schemas.microsoft.com/office/drawing/2014/main" id="{EF2BB2F3-E379-3F48-847E-9CBB5094EA6D}"/>
              </a:ext>
            </a:extLst>
          </p:cNvPr>
          <p:cNvSpPr txBox="1"/>
          <p:nvPr/>
        </p:nvSpPr>
        <p:spPr>
          <a:xfrm>
            <a:off x="32338271" y="16912511"/>
            <a:ext cx="3442733" cy="1200329"/>
          </a:xfrm>
          <a:prstGeom prst="rect">
            <a:avLst/>
          </a:prstGeom>
          <a:noFill/>
        </p:spPr>
        <p:txBody>
          <a:bodyPr wrap="square" rtlCol="0">
            <a:spAutoFit/>
          </a:bodyPr>
          <a:lstStyle/>
          <a:p>
            <a:r>
              <a:rPr lang="en-US" sz="7200" dirty="0" err="1">
                <a:latin typeface="Times New Roman" panose="02020603050405020304" pitchFamily="18" charset="0"/>
                <a:cs typeface="Times New Roman" panose="02020603050405020304" pitchFamily="18" charset="0"/>
              </a:rPr>
              <a:t>ebp</a:t>
            </a:r>
            <a:r>
              <a:rPr lang="en-US" sz="7200" baseline="30000" dirty="0">
                <a:latin typeface="Times New Roman" panose="02020603050405020304" pitchFamily="18" charset="0"/>
                <a:cs typeface="Times New Roman" panose="02020603050405020304" pitchFamily="18" charset="0"/>
              </a:rPr>
              <a:t>+/+</a:t>
            </a:r>
            <a:r>
              <a:rPr lang="en-US" sz="7200" dirty="0">
                <a:latin typeface="Times New Roman" panose="02020603050405020304" pitchFamily="18" charset="0"/>
                <a:cs typeface="Times New Roman" panose="02020603050405020304" pitchFamily="18" charset="0"/>
              </a:rPr>
              <a:t> </a:t>
            </a:r>
          </a:p>
        </p:txBody>
      </p:sp>
      <p:sp>
        <p:nvSpPr>
          <p:cNvPr id="86" name="TextBox 85">
            <a:extLst>
              <a:ext uri="{FF2B5EF4-FFF2-40B4-BE49-F238E27FC236}">
                <a16:creationId xmlns:a16="http://schemas.microsoft.com/office/drawing/2014/main" id="{646EACCD-7CFA-3745-8525-1F2F40A308DD}"/>
              </a:ext>
            </a:extLst>
          </p:cNvPr>
          <p:cNvSpPr txBox="1"/>
          <p:nvPr/>
        </p:nvSpPr>
        <p:spPr>
          <a:xfrm>
            <a:off x="38598767" y="16937911"/>
            <a:ext cx="3442733" cy="1200329"/>
          </a:xfrm>
          <a:prstGeom prst="rect">
            <a:avLst/>
          </a:prstGeom>
          <a:noFill/>
        </p:spPr>
        <p:txBody>
          <a:bodyPr wrap="square" rtlCol="0">
            <a:spAutoFit/>
          </a:bodyPr>
          <a:lstStyle/>
          <a:p>
            <a:r>
              <a:rPr lang="en-US" sz="7200" dirty="0" err="1">
                <a:latin typeface="Times New Roman" panose="02020603050405020304" pitchFamily="18" charset="0"/>
                <a:cs typeface="Times New Roman" panose="02020603050405020304" pitchFamily="18" charset="0"/>
              </a:rPr>
              <a:t>ebp</a:t>
            </a:r>
            <a:r>
              <a:rPr lang="en-US" sz="7200" baseline="30000" dirty="0">
                <a:latin typeface="Times New Roman" panose="02020603050405020304" pitchFamily="18" charset="0"/>
                <a:cs typeface="Times New Roman" panose="02020603050405020304" pitchFamily="18" charset="0"/>
              </a:rPr>
              <a:t>-/-</a:t>
            </a:r>
            <a:r>
              <a:rPr lang="en-US" sz="7200" dirty="0">
                <a:latin typeface="Times New Roman" panose="02020603050405020304" pitchFamily="18" charset="0"/>
                <a:cs typeface="Times New Roman" panose="02020603050405020304" pitchFamily="18" charset="0"/>
              </a:rPr>
              <a:t> </a:t>
            </a:r>
          </a:p>
        </p:txBody>
      </p:sp>
      <p:pic>
        <p:nvPicPr>
          <p:cNvPr id="16" name="Picture 15">
            <a:extLst>
              <a:ext uri="{FF2B5EF4-FFF2-40B4-BE49-F238E27FC236}">
                <a16:creationId xmlns:a16="http://schemas.microsoft.com/office/drawing/2014/main" id="{8D1EB3F9-ED56-C24B-8EA6-4BF4ED562E45}"/>
              </a:ext>
            </a:extLst>
          </p:cNvPr>
          <p:cNvPicPr>
            <a:picLocks noChangeAspect="1"/>
          </p:cNvPicPr>
          <p:nvPr/>
        </p:nvPicPr>
        <p:blipFill>
          <a:blip r:embed="rId18"/>
          <a:stretch>
            <a:fillRect/>
          </a:stretch>
        </p:blipFill>
        <p:spPr>
          <a:xfrm>
            <a:off x="15367907" y="4051892"/>
            <a:ext cx="13008585" cy="8196806"/>
          </a:xfrm>
          <a:prstGeom prst="rect">
            <a:avLst/>
          </a:prstGeom>
        </p:spPr>
      </p:pic>
      <p:sp>
        <p:nvSpPr>
          <p:cNvPr id="88" name="TextBox 87">
            <a:extLst>
              <a:ext uri="{FF2B5EF4-FFF2-40B4-BE49-F238E27FC236}">
                <a16:creationId xmlns:a16="http://schemas.microsoft.com/office/drawing/2014/main" id="{9E77F030-FD8F-484B-A428-B56939AD1A70}"/>
              </a:ext>
            </a:extLst>
          </p:cNvPr>
          <p:cNvSpPr txBox="1"/>
          <p:nvPr/>
        </p:nvSpPr>
        <p:spPr>
          <a:xfrm>
            <a:off x="30007436" y="18285370"/>
            <a:ext cx="959235" cy="769441"/>
          </a:xfrm>
          <a:prstGeom prst="rect">
            <a:avLst/>
          </a:prstGeom>
          <a:noFill/>
        </p:spPr>
        <p:txBody>
          <a:bodyPr wrap="square" rtlCol="0">
            <a:spAutoFit/>
          </a:bodyPr>
          <a:lstStyle/>
          <a:p>
            <a:r>
              <a:rPr lang="en-US" sz="4400" b="1" dirty="0">
                <a:latin typeface="Times New Roman" panose="02020603050405020304" pitchFamily="18" charset="0"/>
                <a:cs typeface="Times New Roman" panose="02020603050405020304" pitchFamily="18" charset="0"/>
              </a:rPr>
              <a:t>A</a:t>
            </a:r>
          </a:p>
        </p:txBody>
      </p:sp>
      <p:sp>
        <p:nvSpPr>
          <p:cNvPr id="89" name="TextBox 88">
            <a:extLst>
              <a:ext uri="{FF2B5EF4-FFF2-40B4-BE49-F238E27FC236}">
                <a16:creationId xmlns:a16="http://schemas.microsoft.com/office/drawing/2014/main" id="{2B4A753A-23C3-034C-AC99-172C908BA3F6}"/>
              </a:ext>
            </a:extLst>
          </p:cNvPr>
          <p:cNvSpPr txBox="1"/>
          <p:nvPr/>
        </p:nvSpPr>
        <p:spPr>
          <a:xfrm>
            <a:off x="36597734" y="18301914"/>
            <a:ext cx="959235" cy="769441"/>
          </a:xfrm>
          <a:prstGeom prst="rect">
            <a:avLst/>
          </a:prstGeom>
          <a:noFill/>
        </p:spPr>
        <p:txBody>
          <a:bodyPr wrap="square" rtlCol="0">
            <a:spAutoFit/>
          </a:bodyPr>
          <a:lstStyle/>
          <a:p>
            <a:r>
              <a:rPr lang="en-US" sz="4400" b="1" dirty="0">
                <a:latin typeface="Times New Roman" panose="02020603050405020304" pitchFamily="18" charset="0"/>
                <a:cs typeface="Times New Roman" panose="02020603050405020304" pitchFamily="18" charset="0"/>
              </a:rPr>
              <a:t>B</a:t>
            </a:r>
          </a:p>
        </p:txBody>
      </p:sp>
    </p:spTree>
    <p:extLst>
      <p:ext uri="{BB962C8B-B14F-4D97-AF65-F5344CB8AC3E}">
        <p14:creationId xmlns:p14="http://schemas.microsoft.com/office/powerpoint/2010/main" val="2032564407"/>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4552</TotalTime>
  <Words>1256</Words>
  <Application>Microsoft Macintosh PowerPoint</Application>
  <PresentationFormat>Custom</PresentationFormat>
  <Paragraphs>39</Paragraphs>
  <Slides>1</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vt:i4>
      </vt:variant>
    </vt:vector>
  </HeadingPairs>
  <TitlesOfParts>
    <vt:vector size="6" baseType="lpstr">
      <vt:lpstr>Arial</vt:lpstr>
      <vt:lpstr>Calibri</vt:lpstr>
      <vt:lpstr>Calibri Light</vt:lpstr>
      <vt:lpstr>Times New Roman</vt:lpstr>
      <vt:lpstr>Office Theme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Hooshmand, Somayeh</dc:creator>
  <cp:lastModifiedBy>Hooshmand, Somayeh</cp:lastModifiedBy>
  <cp:revision>91</cp:revision>
  <dcterms:created xsi:type="dcterms:W3CDTF">2020-04-13T00:10:45Z</dcterms:created>
  <dcterms:modified xsi:type="dcterms:W3CDTF">2020-04-19T18:07:33Z</dcterms:modified>
</cp:coreProperties>
</file>