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9"/>
    <p:restoredTop sz="94668"/>
  </p:normalViewPr>
  <p:slideViewPr>
    <p:cSldViewPr snapToGrid="0" snapToObjects="1">
      <p:cViewPr>
        <p:scale>
          <a:sx n="27" d="100"/>
          <a:sy n="27" d="100"/>
        </p:scale>
        <p:origin x="543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88B27-D2F4-1B42-8FA8-B61DD74ED46E}" type="datetimeFigureOut">
              <a:rPr lang="en-US" smtClean="0"/>
              <a:t>4/17/20</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39373-7996-AC46-9AAC-463FF7008EEF}" type="slidenum">
              <a:rPr lang="en-US" smtClean="0"/>
              <a:t>‹#›</a:t>
            </a:fld>
            <a:endParaRPr lang="en-US"/>
          </a:p>
        </p:txBody>
      </p:sp>
    </p:spTree>
    <p:extLst>
      <p:ext uri="{BB962C8B-B14F-4D97-AF65-F5344CB8AC3E}">
        <p14:creationId xmlns:p14="http://schemas.microsoft.com/office/powerpoint/2010/main" val="3984435494"/>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39373-7996-AC46-9AAC-463FF7008EEF}" type="slidenum">
              <a:rPr lang="en-US" smtClean="0"/>
              <a:t>1</a:t>
            </a:fld>
            <a:endParaRPr lang="en-US"/>
          </a:p>
        </p:txBody>
      </p:sp>
    </p:spTree>
    <p:extLst>
      <p:ext uri="{BB962C8B-B14F-4D97-AF65-F5344CB8AC3E}">
        <p14:creationId xmlns:p14="http://schemas.microsoft.com/office/powerpoint/2010/main" val="2641770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7E118C-3136-AC41-B5E5-C0957DC53276}" type="datetimeFigureOut">
              <a:rPr lang="en-US" smtClean="0"/>
              <a:t>4/17/20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6C52B-65C8-6743-B427-C32E0FC48972}" type="slidenum">
              <a:rPr lang="en-US" smtClean="0"/>
              <a:t>‹#›</a:t>
            </a:fld>
            <a:endParaRPr lang="en-US"/>
          </a:p>
        </p:txBody>
      </p:sp>
    </p:spTree>
    <p:extLst>
      <p:ext uri="{BB962C8B-B14F-4D97-AF65-F5344CB8AC3E}">
        <p14:creationId xmlns:p14="http://schemas.microsoft.com/office/powerpoint/2010/main" val="4038634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7E118C-3136-AC41-B5E5-C0957DC53276}" type="datetimeFigureOut">
              <a:rPr lang="en-US" smtClean="0"/>
              <a:t>4/17/20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6C52B-65C8-6743-B427-C32E0FC48972}" type="slidenum">
              <a:rPr lang="en-US" smtClean="0"/>
              <a:t>‹#›</a:t>
            </a:fld>
            <a:endParaRPr lang="en-US"/>
          </a:p>
        </p:txBody>
      </p:sp>
    </p:spTree>
    <p:extLst>
      <p:ext uri="{BB962C8B-B14F-4D97-AF65-F5344CB8AC3E}">
        <p14:creationId xmlns:p14="http://schemas.microsoft.com/office/powerpoint/2010/main" val="155054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7E118C-3136-AC41-B5E5-C0957DC53276}" type="datetimeFigureOut">
              <a:rPr lang="en-US" smtClean="0"/>
              <a:t>4/17/20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6C52B-65C8-6743-B427-C32E0FC48972}" type="slidenum">
              <a:rPr lang="en-US" smtClean="0"/>
              <a:t>‹#›</a:t>
            </a:fld>
            <a:endParaRPr lang="en-US"/>
          </a:p>
        </p:txBody>
      </p:sp>
    </p:spTree>
    <p:extLst>
      <p:ext uri="{BB962C8B-B14F-4D97-AF65-F5344CB8AC3E}">
        <p14:creationId xmlns:p14="http://schemas.microsoft.com/office/powerpoint/2010/main" val="130963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7E118C-3136-AC41-B5E5-C0957DC53276}" type="datetimeFigureOut">
              <a:rPr lang="en-US" smtClean="0"/>
              <a:t>4/17/20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6C52B-65C8-6743-B427-C32E0FC48972}" type="slidenum">
              <a:rPr lang="en-US" smtClean="0"/>
              <a:t>‹#›</a:t>
            </a:fld>
            <a:endParaRPr lang="en-US"/>
          </a:p>
        </p:txBody>
      </p:sp>
    </p:spTree>
    <p:extLst>
      <p:ext uri="{BB962C8B-B14F-4D97-AF65-F5344CB8AC3E}">
        <p14:creationId xmlns:p14="http://schemas.microsoft.com/office/powerpoint/2010/main" val="411945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7E118C-3136-AC41-B5E5-C0957DC53276}" type="datetimeFigureOut">
              <a:rPr lang="en-US" smtClean="0"/>
              <a:t>4/17/20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6C52B-65C8-6743-B427-C32E0FC48972}" type="slidenum">
              <a:rPr lang="en-US" smtClean="0"/>
              <a:t>‹#›</a:t>
            </a:fld>
            <a:endParaRPr lang="en-US"/>
          </a:p>
        </p:txBody>
      </p:sp>
    </p:spTree>
    <p:extLst>
      <p:ext uri="{BB962C8B-B14F-4D97-AF65-F5344CB8AC3E}">
        <p14:creationId xmlns:p14="http://schemas.microsoft.com/office/powerpoint/2010/main" val="309510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7E118C-3136-AC41-B5E5-C0957DC53276}" type="datetimeFigureOut">
              <a:rPr lang="en-US" smtClean="0"/>
              <a:t>4/17/20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6C52B-65C8-6743-B427-C32E0FC48972}" type="slidenum">
              <a:rPr lang="en-US" smtClean="0"/>
              <a:t>‹#›</a:t>
            </a:fld>
            <a:endParaRPr lang="en-US"/>
          </a:p>
        </p:txBody>
      </p:sp>
    </p:spTree>
    <p:extLst>
      <p:ext uri="{BB962C8B-B14F-4D97-AF65-F5344CB8AC3E}">
        <p14:creationId xmlns:p14="http://schemas.microsoft.com/office/powerpoint/2010/main" val="153998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7E118C-3136-AC41-B5E5-C0957DC53276}" type="datetimeFigureOut">
              <a:rPr lang="en-US" smtClean="0"/>
              <a:t>4/17/20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6C52B-65C8-6743-B427-C32E0FC48972}" type="slidenum">
              <a:rPr lang="en-US" smtClean="0"/>
              <a:t>‹#›</a:t>
            </a:fld>
            <a:endParaRPr lang="en-US"/>
          </a:p>
        </p:txBody>
      </p:sp>
    </p:spTree>
    <p:extLst>
      <p:ext uri="{BB962C8B-B14F-4D97-AF65-F5344CB8AC3E}">
        <p14:creationId xmlns:p14="http://schemas.microsoft.com/office/powerpoint/2010/main" val="1629748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7E118C-3136-AC41-B5E5-C0957DC53276}" type="datetimeFigureOut">
              <a:rPr lang="en-US" smtClean="0"/>
              <a:t>4/17/20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6C52B-65C8-6743-B427-C32E0FC48972}" type="slidenum">
              <a:rPr lang="en-US" smtClean="0"/>
              <a:t>‹#›</a:t>
            </a:fld>
            <a:endParaRPr lang="en-US"/>
          </a:p>
        </p:txBody>
      </p:sp>
    </p:spTree>
    <p:extLst>
      <p:ext uri="{BB962C8B-B14F-4D97-AF65-F5344CB8AC3E}">
        <p14:creationId xmlns:p14="http://schemas.microsoft.com/office/powerpoint/2010/main" val="306315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E118C-3136-AC41-B5E5-C0957DC53276}" type="datetimeFigureOut">
              <a:rPr lang="en-US" smtClean="0"/>
              <a:t>4/17/20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6C52B-65C8-6743-B427-C32E0FC48972}" type="slidenum">
              <a:rPr lang="en-US" smtClean="0"/>
              <a:t>‹#›</a:t>
            </a:fld>
            <a:endParaRPr lang="en-US"/>
          </a:p>
        </p:txBody>
      </p:sp>
    </p:spTree>
    <p:extLst>
      <p:ext uri="{BB962C8B-B14F-4D97-AF65-F5344CB8AC3E}">
        <p14:creationId xmlns:p14="http://schemas.microsoft.com/office/powerpoint/2010/main" val="62731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737E118C-3136-AC41-B5E5-C0957DC53276}" type="datetimeFigureOut">
              <a:rPr lang="en-US" smtClean="0"/>
              <a:t>4/17/20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6C52B-65C8-6743-B427-C32E0FC48972}" type="slidenum">
              <a:rPr lang="en-US" smtClean="0"/>
              <a:t>‹#›</a:t>
            </a:fld>
            <a:endParaRPr lang="en-US"/>
          </a:p>
        </p:txBody>
      </p:sp>
    </p:spTree>
    <p:extLst>
      <p:ext uri="{BB962C8B-B14F-4D97-AF65-F5344CB8AC3E}">
        <p14:creationId xmlns:p14="http://schemas.microsoft.com/office/powerpoint/2010/main" val="293631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737E118C-3136-AC41-B5E5-C0957DC53276}" type="datetimeFigureOut">
              <a:rPr lang="en-US" smtClean="0"/>
              <a:t>4/17/20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6C52B-65C8-6743-B427-C32E0FC48972}" type="slidenum">
              <a:rPr lang="en-US" smtClean="0"/>
              <a:t>‹#›</a:t>
            </a:fld>
            <a:endParaRPr lang="en-US"/>
          </a:p>
        </p:txBody>
      </p:sp>
    </p:spTree>
    <p:extLst>
      <p:ext uri="{BB962C8B-B14F-4D97-AF65-F5344CB8AC3E}">
        <p14:creationId xmlns:p14="http://schemas.microsoft.com/office/powerpoint/2010/main" val="321120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737E118C-3136-AC41-B5E5-C0957DC53276}" type="datetimeFigureOut">
              <a:rPr lang="en-US" smtClean="0"/>
              <a:t>4/17/20</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3326C52B-65C8-6743-B427-C32E0FC48972}" type="slidenum">
              <a:rPr lang="en-US" smtClean="0"/>
              <a:t>‹#›</a:t>
            </a:fld>
            <a:endParaRPr lang="en-US"/>
          </a:p>
        </p:txBody>
      </p:sp>
    </p:spTree>
    <p:extLst>
      <p:ext uri="{BB962C8B-B14F-4D97-AF65-F5344CB8AC3E}">
        <p14:creationId xmlns:p14="http://schemas.microsoft.com/office/powerpoint/2010/main" val="280236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tif"/><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tiff"/><Relationship Id="rId5" Type="http://schemas.microsoft.com/office/2007/relationships/hdphoto" Target="../media/hdphoto1.wdp"/><Relationship Id="rId10" Type="http://schemas.openxmlformats.org/officeDocument/2006/relationships/image" Target="../media/image6.tiff"/><Relationship Id="rId4" Type="http://schemas.openxmlformats.org/officeDocument/2006/relationships/image" Target="../media/image2.png"/><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AF991F-7ECE-A848-8B72-C2D69F65453B}"/>
              </a:ext>
            </a:extLst>
          </p:cNvPr>
          <p:cNvSpPr txBox="1"/>
          <p:nvPr/>
        </p:nvSpPr>
        <p:spPr>
          <a:xfrm>
            <a:off x="1739914" y="754966"/>
            <a:ext cx="29438572" cy="3293209"/>
          </a:xfrm>
          <a:prstGeom prst="rect">
            <a:avLst/>
          </a:prstGeom>
          <a:noFill/>
        </p:spPr>
        <p:txBody>
          <a:bodyPr wrap="none" rtlCol="0">
            <a:spAutoFit/>
          </a:bodyPr>
          <a:lstStyle/>
          <a:p>
            <a:pPr algn="ctr"/>
            <a:r>
              <a:rPr lang="en-US" sz="8800" b="1" dirty="0"/>
              <a:t>Microtubule Associated Proteins Affect Stomatal Aperture Size</a:t>
            </a:r>
          </a:p>
          <a:p>
            <a:pPr algn="ctr"/>
            <a:r>
              <a:rPr lang="en-US" sz="7200" b="1" dirty="0"/>
              <a:t>Jessica Lucas and Taylor Kelley</a:t>
            </a:r>
          </a:p>
          <a:p>
            <a:pPr algn="ctr"/>
            <a:r>
              <a:rPr lang="en-US" sz="4800" b="1" dirty="0"/>
              <a:t>Department of Biology, University of Wisconsin – Oshkosh, Oshkosh, Wisconsin</a:t>
            </a:r>
          </a:p>
        </p:txBody>
      </p:sp>
      <p:sp>
        <p:nvSpPr>
          <p:cNvPr id="5" name="TextBox 4">
            <a:extLst>
              <a:ext uri="{FF2B5EF4-FFF2-40B4-BE49-F238E27FC236}">
                <a16:creationId xmlns:a16="http://schemas.microsoft.com/office/drawing/2014/main" id="{491B5E46-4720-6843-9730-140AA1BA339E}"/>
              </a:ext>
            </a:extLst>
          </p:cNvPr>
          <p:cNvSpPr txBox="1"/>
          <p:nvPr/>
        </p:nvSpPr>
        <p:spPr>
          <a:xfrm>
            <a:off x="803165" y="4931680"/>
            <a:ext cx="10058400" cy="11295400"/>
          </a:xfrm>
          <a:prstGeom prst="rect">
            <a:avLst/>
          </a:prstGeom>
          <a:noFill/>
        </p:spPr>
        <p:txBody>
          <a:bodyPr wrap="square" rtlCol="0">
            <a:spAutoFit/>
          </a:bodyPr>
          <a:lstStyle/>
          <a:p>
            <a:pPr algn="just"/>
            <a:r>
              <a:rPr lang="en-US" sz="2800" dirty="0"/>
              <a:t>ABSTRACT</a:t>
            </a:r>
          </a:p>
          <a:p>
            <a:pPr algn="just"/>
            <a:r>
              <a:rPr lang="en-US" sz="2800" dirty="0"/>
              <a:t>Climate change threatens the productivity of our agricultural plants. Increased heat and drought conditions challenge plants and reduce crop yield. Stomata are epidermal structures on the surface of plant leaves that mediate multiple physiological processes including photosynthesis, thermoregulation and water homeostasis. Hundreds of stomata are found on each leaf, and each stoma is composed of two identical guard cells that surround a central aperture. Guard cells regulate the flow of gases from inside the leaf to the atmosphere through the aperture. The current paradigm is that water pressure within the guard cells determine the size of the aperture and thereby adjust gas exchange to maintain physiological homeostasis. Recent data show a correlation between microtubule organization within the guard cells and aperture size. To further understand the role of microtubules in stomata, we studied the model flowering plant </a:t>
            </a:r>
            <a:r>
              <a:rPr lang="en-US" sz="2800" i="1" dirty="0"/>
              <a:t>Arabidopsis thaliana </a:t>
            </a:r>
            <a:r>
              <a:rPr lang="en-US" sz="2800" dirty="0"/>
              <a:t>harboring genetic mutations in two microtubule associated proteins, KATANIN and ZWICHEL. Cellular observations of wild type stomatal apertures show smaller apertures in the dark than in light, due to the increased photosynthetic activity during the day light. However, stomatal apertures in the </a:t>
            </a:r>
            <a:r>
              <a:rPr lang="en-US" sz="2800" i="1" dirty="0"/>
              <a:t>katanin </a:t>
            </a:r>
            <a:r>
              <a:rPr lang="en-US" sz="2800" dirty="0"/>
              <a:t>and </a:t>
            </a:r>
            <a:r>
              <a:rPr lang="en-US" sz="2800" i="1" dirty="0" err="1"/>
              <a:t>zwichel</a:t>
            </a:r>
            <a:r>
              <a:rPr lang="en-US" sz="2800" i="1" dirty="0"/>
              <a:t> </a:t>
            </a:r>
            <a:r>
              <a:rPr lang="en-US" sz="2800" dirty="0"/>
              <a:t>mutants differed from wildtype and from each other in both the dark and light growth periods. Both </a:t>
            </a:r>
            <a:r>
              <a:rPr lang="en-US" sz="2800" i="1" dirty="0"/>
              <a:t>KATANIN </a:t>
            </a:r>
            <a:r>
              <a:rPr lang="en-US" sz="2800" dirty="0"/>
              <a:t>and</a:t>
            </a:r>
            <a:r>
              <a:rPr lang="en-US" sz="2800" i="1" dirty="0"/>
              <a:t> ZWICHEL</a:t>
            </a:r>
            <a:r>
              <a:rPr lang="en-US" sz="2800" dirty="0"/>
              <a:t> proteins are known to be important for organizing the interphase cortical array of microtubules in </a:t>
            </a:r>
            <a:r>
              <a:rPr lang="en-US" sz="2800" i="1" dirty="0"/>
              <a:t>Arabidopsis. </a:t>
            </a:r>
            <a:r>
              <a:rPr lang="en-US" sz="2800" dirty="0"/>
              <a:t>Therefore our data suggest that microtubule organization is needed for regulating aperture size.</a:t>
            </a:r>
          </a:p>
        </p:txBody>
      </p:sp>
      <p:pic>
        <p:nvPicPr>
          <p:cNvPr id="7" name="Picture 6">
            <a:extLst>
              <a:ext uri="{FF2B5EF4-FFF2-40B4-BE49-F238E27FC236}">
                <a16:creationId xmlns:a16="http://schemas.microsoft.com/office/drawing/2014/main" id="{5A90E407-6BC1-AA4D-8011-697E9AB0FFCF}"/>
              </a:ext>
            </a:extLst>
          </p:cNvPr>
          <p:cNvPicPr>
            <a:picLocks noChangeAspect="1"/>
          </p:cNvPicPr>
          <p:nvPr/>
        </p:nvPicPr>
        <p:blipFill>
          <a:blip r:embed="rId3"/>
          <a:stretch>
            <a:fillRect/>
          </a:stretch>
        </p:blipFill>
        <p:spPr>
          <a:xfrm>
            <a:off x="11426635" y="4892863"/>
            <a:ext cx="10058400" cy="6810375"/>
          </a:xfrm>
          <a:prstGeom prst="rect">
            <a:avLst/>
          </a:prstGeom>
        </p:spPr>
      </p:pic>
      <p:pic>
        <p:nvPicPr>
          <p:cNvPr id="11" name="Picture 10">
            <a:extLst>
              <a:ext uri="{FF2B5EF4-FFF2-40B4-BE49-F238E27FC236}">
                <a16:creationId xmlns:a16="http://schemas.microsoft.com/office/drawing/2014/main" id="{8B1981AD-0F6E-9D4B-95AE-54BE2DE669FF}"/>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63000" contrast="11000"/>
                    </a14:imgEffect>
                  </a14:imgLayer>
                </a14:imgProps>
              </a:ext>
            </a:extLst>
          </a:blip>
          <a:srcRect/>
          <a:stretch/>
        </p:blipFill>
        <p:spPr>
          <a:xfrm>
            <a:off x="11668895" y="17225195"/>
            <a:ext cx="3322835" cy="4287530"/>
          </a:xfrm>
          <a:prstGeom prst="rect">
            <a:avLst/>
          </a:prstGeom>
        </p:spPr>
      </p:pic>
      <p:pic>
        <p:nvPicPr>
          <p:cNvPr id="14" name="Picture 13">
            <a:extLst>
              <a:ext uri="{FF2B5EF4-FFF2-40B4-BE49-F238E27FC236}">
                <a16:creationId xmlns:a16="http://schemas.microsoft.com/office/drawing/2014/main" id="{F97B587D-581F-D54A-8D55-4BE689E9EF44}"/>
              </a:ext>
            </a:extLst>
          </p:cNvPr>
          <p:cNvPicPr>
            <a:picLocks noChangeAspect="1"/>
          </p:cNvPicPr>
          <p:nvPr/>
        </p:nvPicPr>
        <p:blipFill>
          <a:blip r:embed="rId6"/>
          <a:stretch>
            <a:fillRect/>
          </a:stretch>
        </p:blipFill>
        <p:spPr>
          <a:xfrm>
            <a:off x="803165" y="17034805"/>
            <a:ext cx="10058400" cy="4919870"/>
          </a:xfrm>
          <a:prstGeom prst="rect">
            <a:avLst/>
          </a:prstGeom>
        </p:spPr>
      </p:pic>
      <p:pic>
        <p:nvPicPr>
          <p:cNvPr id="15" name="Picture 14">
            <a:extLst>
              <a:ext uri="{FF2B5EF4-FFF2-40B4-BE49-F238E27FC236}">
                <a16:creationId xmlns:a16="http://schemas.microsoft.com/office/drawing/2014/main" id="{C4BE343E-AEB5-1B42-862D-71CD0E13445E}"/>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31000"/>
                    </a14:imgEffect>
                  </a14:imgLayer>
                </a14:imgProps>
              </a:ext>
            </a:extLst>
          </a:blip>
          <a:srcRect l="3958" t="728" r="3233" b="348"/>
          <a:stretch/>
        </p:blipFill>
        <p:spPr>
          <a:xfrm>
            <a:off x="15913100" y="11855896"/>
            <a:ext cx="5575300" cy="4396892"/>
          </a:xfrm>
          <a:prstGeom prst="rect">
            <a:avLst/>
          </a:prstGeom>
        </p:spPr>
      </p:pic>
      <p:grpSp>
        <p:nvGrpSpPr>
          <p:cNvPr id="74" name="Group 73">
            <a:extLst>
              <a:ext uri="{FF2B5EF4-FFF2-40B4-BE49-F238E27FC236}">
                <a16:creationId xmlns:a16="http://schemas.microsoft.com/office/drawing/2014/main" id="{42D20BEC-DA38-A343-B03E-C0685495800D}"/>
              </a:ext>
            </a:extLst>
          </p:cNvPr>
          <p:cNvGrpSpPr/>
          <p:nvPr/>
        </p:nvGrpSpPr>
        <p:grpSpPr>
          <a:xfrm>
            <a:off x="19181009" y="17389271"/>
            <a:ext cx="2266604" cy="3479474"/>
            <a:chOff x="1359044" y="1339150"/>
            <a:chExt cx="3108959" cy="4772578"/>
          </a:xfrm>
        </p:grpSpPr>
        <p:sp>
          <p:nvSpPr>
            <p:cNvPr id="75" name="Oval 74">
              <a:extLst>
                <a:ext uri="{FF2B5EF4-FFF2-40B4-BE49-F238E27FC236}">
                  <a16:creationId xmlns:a16="http://schemas.microsoft.com/office/drawing/2014/main" id="{8E9FCA17-A374-F246-8E72-ECACFE073A57}"/>
                </a:ext>
              </a:extLst>
            </p:cNvPr>
            <p:cNvSpPr/>
            <p:nvPr/>
          </p:nvSpPr>
          <p:spPr>
            <a:xfrm>
              <a:off x="1359044" y="1339150"/>
              <a:ext cx="3108959" cy="4772578"/>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BE976A3C-2342-C641-BC21-68C82EE23B1F}"/>
                </a:ext>
              </a:extLst>
            </p:cNvPr>
            <p:cNvCxnSpPr>
              <a:cxnSpLocks/>
              <a:stCxn id="75" idx="0"/>
              <a:endCxn id="75" idx="4"/>
            </p:cNvCxnSpPr>
            <p:nvPr/>
          </p:nvCxnSpPr>
          <p:spPr>
            <a:xfrm>
              <a:off x="2913524" y="1339150"/>
              <a:ext cx="0" cy="477257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EE472DD-BBDF-8D4F-9C94-358320A3EE0D}"/>
                </a:ext>
              </a:extLst>
            </p:cNvPr>
            <p:cNvCxnSpPr>
              <a:cxnSpLocks/>
            </p:cNvCxnSpPr>
            <p:nvPr/>
          </p:nvCxnSpPr>
          <p:spPr>
            <a:xfrm flipH="1" flipV="1">
              <a:off x="3304957" y="1799305"/>
              <a:ext cx="391984" cy="352485"/>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107F68B-FF69-A946-8C3B-89F096626C5E}"/>
                </a:ext>
              </a:extLst>
            </p:cNvPr>
            <p:cNvCxnSpPr>
              <a:cxnSpLocks/>
            </p:cNvCxnSpPr>
            <p:nvPr/>
          </p:nvCxnSpPr>
          <p:spPr>
            <a:xfrm flipV="1">
              <a:off x="3208731" y="1913848"/>
              <a:ext cx="339715" cy="691207"/>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BE72805-9912-414F-905E-E80FD1B468C4}"/>
                </a:ext>
              </a:extLst>
            </p:cNvPr>
            <p:cNvCxnSpPr>
              <a:cxnSpLocks/>
            </p:cNvCxnSpPr>
            <p:nvPr/>
          </p:nvCxnSpPr>
          <p:spPr>
            <a:xfrm flipV="1">
              <a:off x="2108611" y="1913848"/>
              <a:ext cx="259796" cy="475884"/>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5EDF7FB-1CF4-4743-A98B-019354DE4276}"/>
                </a:ext>
              </a:extLst>
            </p:cNvPr>
            <p:cNvCxnSpPr>
              <a:cxnSpLocks/>
            </p:cNvCxnSpPr>
            <p:nvPr/>
          </p:nvCxnSpPr>
          <p:spPr>
            <a:xfrm flipH="1" flipV="1">
              <a:off x="3377141" y="5025027"/>
              <a:ext cx="18167" cy="772815"/>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74B9C1F-1F53-A048-9702-661D48697DBC}"/>
                </a:ext>
              </a:extLst>
            </p:cNvPr>
            <p:cNvCxnSpPr>
              <a:cxnSpLocks/>
            </p:cNvCxnSpPr>
            <p:nvPr/>
          </p:nvCxnSpPr>
          <p:spPr>
            <a:xfrm flipV="1">
              <a:off x="3879273" y="4159045"/>
              <a:ext cx="180476" cy="754873"/>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7758B2D-BA07-DB41-97F6-9505B7D36DAF}"/>
                </a:ext>
              </a:extLst>
            </p:cNvPr>
            <p:cNvCxnSpPr>
              <a:cxnSpLocks/>
            </p:cNvCxnSpPr>
            <p:nvPr/>
          </p:nvCxnSpPr>
          <p:spPr>
            <a:xfrm flipV="1">
              <a:off x="2324283" y="4520872"/>
              <a:ext cx="227927" cy="78609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09A8F27-C615-CA42-93BB-4515D6041B57}"/>
                </a:ext>
              </a:extLst>
            </p:cNvPr>
            <p:cNvCxnSpPr>
              <a:cxnSpLocks/>
            </p:cNvCxnSpPr>
            <p:nvPr/>
          </p:nvCxnSpPr>
          <p:spPr>
            <a:xfrm flipH="1" flipV="1">
              <a:off x="3391918" y="2845458"/>
              <a:ext cx="393093" cy="673261"/>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D41AD24-AD97-B549-A57B-CD63EB1E166A}"/>
                </a:ext>
              </a:extLst>
            </p:cNvPr>
            <p:cNvCxnSpPr>
              <a:cxnSpLocks/>
            </p:cNvCxnSpPr>
            <p:nvPr/>
          </p:nvCxnSpPr>
          <p:spPr>
            <a:xfrm flipV="1">
              <a:off x="3476810" y="3515152"/>
              <a:ext cx="220131" cy="569001"/>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DE11AF5-09AA-7A4C-89E1-E8178B7AC610}"/>
                </a:ext>
              </a:extLst>
            </p:cNvPr>
            <p:cNvCxnSpPr>
              <a:cxnSpLocks/>
            </p:cNvCxnSpPr>
            <p:nvPr/>
          </p:nvCxnSpPr>
          <p:spPr>
            <a:xfrm flipH="1" flipV="1">
              <a:off x="3107672" y="4311565"/>
              <a:ext cx="493935" cy="449832"/>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B835CAC-A4DF-1143-A222-13AC969E03D5}"/>
                </a:ext>
              </a:extLst>
            </p:cNvPr>
            <p:cNvCxnSpPr>
              <a:cxnSpLocks/>
            </p:cNvCxnSpPr>
            <p:nvPr/>
          </p:nvCxnSpPr>
          <p:spPr>
            <a:xfrm flipV="1">
              <a:off x="3822817" y="2448232"/>
              <a:ext cx="131556" cy="570272"/>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D93C8E7-AC9D-6347-A59D-3A68E05B3204}"/>
                </a:ext>
              </a:extLst>
            </p:cNvPr>
            <p:cNvCxnSpPr>
              <a:cxnSpLocks/>
            </p:cNvCxnSpPr>
            <p:nvPr/>
          </p:nvCxnSpPr>
          <p:spPr>
            <a:xfrm flipH="1" flipV="1">
              <a:off x="2306838" y="2703623"/>
              <a:ext cx="100197" cy="701288"/>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D4497CE-824C-C446-A98B-82C752436769}"/>
                </a:ext>
              </a:extLst>
            </p:cNvPr>
            <p:cNvCxnSpPr>
              <a:cxnSpLocks/>
            </p:cNvCxnSpPr>
            <p:nvPr/>
          </p:nvCxnSpPr>
          <p:spPr>
            <a:xfrm flipV="1">
              <a:off x="2308801" y="3893574"/>
              <a:ext cx="196469" cy="817559"/>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AE62D40-E847-2F40-A613-30AB3B21C843}"/>
                </a:ext>
              </a:extLst>
            </p:cNvPr>
            <p:cNvCxnSpPr>
              <a:cxnSpLocks/>
            </p:cNvCxnSpPr>
            <p:nvPr/>
          </p:nvCxnSpPr>
          <p:spPr>
            <a:xfrm flipH="1" flipV="1">
              <a:off x="1814160" y="4240659"/>
              <a:ext cx="118691" cy="535357"/>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60319DE-6925-7B43-AC0B-33649B430B32}"/>
                </a:ext>
              </a:extLst>
            </p:cNvPr>
            <p:cNvCxnSpPr>
              <a:cxnSpLocks/>
            </p:cNvCxnSpPr>
            <p:nvPr/>
          </p:nvCxnSpPr>
          <p:spPr>
            <a:xfrm flipH="1" flipV="1">
              <a:off x="1717179" y="2713704"/>
              <a:ext cx="812423" cy="15240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2D8A5E9-1B84-CC42-970A-93378C9CE13F}"/>
                </a:ext>
              </a:extLst>
            </p:cNvPr>
            <p:cNvCxnSpPr>
              <a:cxnSpLocks/>
            </p:cNvCxnSpPr>
            <p:nvPr/>
          </p:nvCxnSpPr>
          <p:spPr>
            <a:xfrm flipH="1" flipV="1">
              <a:off x="1717180" y="3323304"/>
              <a:ext cx="521329" cy="57027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B059979-74E0-104B-94BC-A17FA63F8A90}"/>
                </a:ext>
              </a:extLst>
            </p:cNvPr>
            <p:cNvCxnSpPr>
              <a:cxnSpLocks/>
            </p:cNvCxnSpPr>
            <p:nvPr/>
          </p:nvCxnSpPr>
          <p:spPr>
            <a:xfrm flipH="1" flipV="1">
              <a:off x="3337996" y="3499870"/>
              <a:ext cx="837178" cy="282479"/>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94" name="Picture 93">
            <a:extLst>
              <a:ext uri="{FF2B5EF4-FFF2-40B4-BE49-F238E27FC236}">
                <a16:creationId xmlns:a16="http://schemas.microsoft.com/office/drawing/2014/main" id="{835BDF61-48E4-C84D-BE59-F80BEA10129D}"/>
              </a:ext>
            </a:extLst>
          </p:cNvPr>
          <p:cNvPicPr>
            <a:picLocks noChangeAspect="1"/>
          </p:cNvPicPr>
          <p:nvPr/>
        </p:nvPicPr>
        <p:blipFill>
          <a:blip r:embed="rId9"/>
          <a:stretch>
            <a:fillRect/>
          </a:stretch>
        </p:blipFill>
        <p:spPr>
          <a:xfrm>
            <a:off x="11430000" y="11855897"/>
            <a:ext cx="4245274" cy="4396891"/>
          </a:xfrm>
          <a:prstGeom prst="rect">
            <a:avLst/>
          </a:prstGeom>
        </p:spPr>
      </p:pic>
      <p:sp>
        <p:nvSpPr>
          <p:cNvPr id="100" name="TextBox 99">
            <a:extLst>
              <a:ext uri="{FF2B5EF4-FFF2-40B4-BE49-F238E27FC236}">
                <a16:creationId xmlns:a16="http://schemas.microsoft.com/office/drawing/2014/main" id="{E59EA42B-6491-DB4A-B5F8-0359CD1C67B3}"/>
              </a:ext>
            </a:extLst>
          </p:cNvPr>
          <p:cNvSpPr txBox="1"/>
          <p:nvPr/>
        </p:nvSpPr>
        <p:spPr>
          <a:xfrm>
            <a:off x="21995205" y="4892863"/>
            <a:ext cx="10058400" cy="11418510"/>
          </a:xfrm>
          <a:prstGeom prst="rect">
            <a:avLst/>
          </a:prstGeom>
          <a:noFill/>
        </p:spPr>
        <p:txBody>
          <a:bodyPr wrap="square" rtlCol="0">
            <a:spAutoFit/>
          </a:bodyPr>
          <a:lstStyle/>
          <a:p>
            <a:pPr algn="just"/>
            <a:r>
              <a:rPr lang="en-US" sz="3200" b="1" dirty="0"/>
              <a:t>INTRODUCTION</a:t>
            </a:r>
          </a:p>
          <a:p>
            <a:pPr algn="just"/>
            <a:endParaRPr lang="en-US" sz="3200" dirty="0"/>
          </a:p>
          <a:p>
            <a:pPr algn="just"/>
            <a:r>
              <a:rPr lang="en-US" sz="3200" b="1" dirty="0"/>
              <a:t>Stomata facilitate gas exchange in plants. </a:t>
            </a:r>
          </a:p>
          <a:p>
            <a:pPr marL="457200" indent="-457200" algn="just">
              <a:buFont typeface="Arial" panose="020B0604020202020204" pitchFamily="34" charset="0"/>
              <a:buChar char="•"/>
            </a:pPr>
            <a:r>
              <a:rPr lang="en-US" sz="3200" dirty="0"/>
              <a:t>Atmospheric carbon dioxide enters leaves through stomatal apertures for photosynthesis. </a:t>
            </a:r>
          </a:p>
          <a:p>
            <a:pPr marL="457200" indent="-457200" algn="just">
              <a:buFont typeface="Arial" panose="020B0604020202020204" pitchFamily="34" charset="0"/>
              <a:buChar char="•"/>
            </a:pPr>
            <a:endParaRPr lang="en-US" sz="3200" dirty="0"/>
          </a:p>
          <a:p>
            <a:pPr marL="457200" indent="-457200" algn="just">
              <a:buFont typeface="Arial" panose="020B0604020202020204" pitchFamily="34" charset="0"/>
              <a:buChar char="•"/>
            </a:pPr>
            <a:r>
              <a:rPr lang="en-US" sz="3200" dirty="0"/>
              <a:t>Oxygen and water vapor exit the leaves through apertures. </a:t>
            </a:r>
          </a:p>
          <a:p>
            <a:pPr marL="457200" indent="-457200" algn="just">
              <a:buFont typeface="Arial" panose="020B0604020202020204" pitchFamily="34" charset="0"/>
              <a:buChar char="•"/>
            </a:pPr>
            <a:endParaRPr lang="en-US" sz="3200" dirty="0"/>
          </a:p>
          <a:p>
            <a:pPr marL="457200" indent="-457200" algn="just">
              <a:buFont typeface="Arial" panose="020B0604020202020204" pitchFamily="34" charset="0"/>
              <a:buChar char="•"/>
            </a:pPr>
            <a:r>
              <a:rPr lang="en-US" sz="3200" dirty="0"/>
              <a:t>Stomata are pairs of epidermal cells found on all photosynthetic organs. (top, bottom right)</a:t>
            </a:r>
          </a:p>
          <a:p>
            <a:pPr marL="457200" indent="-457200" algn="just">
              <a:buFont typeface="Arial" panose="020B0604020202020204" pitchFamily="34" charset="0"/>
              <a:buChar char="•"/>
            </a:pPr>
            <a:endParaRPr lang="en-US" sz="3200" dirty="0"/>
          </a:p>
          <a:p>
            <a:pPr marL="457200" indent="-457200" algn="just">
              <a:buFont typeface="Arial" panose="020B0604020202020204" pitchFamily="34" charset="0"/>
              <a:buChar char="•"/>
            </a:pPr>
            <a:r>
              <a:rPr lang="en-US" sz="3200" dirty="0"/>
              <a:t>Each stoma is composed of two guard cells that surround a central aperture.</a:t>
            </a:r>
          </a:p>
          <a:p>
            <a:pPr marL="457200" indent="-457200" algn="just">
              <a:buFont typeface="Arial" panose="020B0604020202020204" pitchFamily="34" charset="0"/>
              <a:buChar char="•"/>
            </a:pPr>
            <a:endParaRPr lang="en-US" sz="3200" dirty="0"/>
          </a:p>
          <a:p>
            <a:pPr marL="457200" indent="-457200" algn="just">
              <a:buFont typeface="Arial" panose="020B0604020202020204" pitchFamily="34" charset="0"/>
              <a:buChar char="•"/>
            </a:pPr>
            <a:r>
              <a:rPr lang="en-US" sz="3200" dirty="0"/>
              <a:t>The aperture changes size to regulate gas exchange, thereby regulating photosynthesis, respiration and body temperature. </a:t>
            </a:r>
          </a:p>
          <a:p>
            <a:pPr algn="just"/>
            <a:endParaRPr lang="en-US" sz="3200" dirty="0"/>
          </a:p>
          <a:p>
            <a:pPr marL="457200" indent="-457200" algn="just">
              <a:buFont typeface="Arial" panose="020B0604020202020204" pitchFamily="34" charset="0"/>
              <a:buChar char="•"/>
            </a:pPr>
            <a:r>
              <a:rPr lang="en-US" sz="3200" i="1" dirty="0"/>
              <a:t>Arabidopsis thaliana </a:t>
            </a:r>
            <a:r>
              <a:rPr lang="en-US" sz="3200" dirty="0"/>
              <a:t>is a model plant for cell and developmental biology. (bottom left)</a:t>
            </a:r>
          </a:p>
          <a:p>
            <a:pPr algn="just"/>
            <a:endParaRPr lang="en-US" sz="3200" dirty="0"/>
          </a:p>
          <a:p>
            <a:pPr algn="just"/>
            <a:endParaRPr lang="en-US" sz="3200" dirty="0"/>
          </a:p>
        </p:txBody>
      </p:sp>
      <p:sp>
        <p:nvSpPr>
          <p:cNvPr id="101" name="TextBox 100">
            <a:extLst>
              <a:ext uri="{FF2B5EF4-FFF2-40B4-BE49-F238E27FC236}">
                <a16:creationId xmlns:a16="http://schemas.microsoft.com/office/drawing/2014/main" id="{40E5742E-1A89-1342-AED9-DFA2260B5456}"/>
              </a:ext>
            </a:extLst>
          </p:cNvPr>
          <p:cNvSpPr txBox="1"/>
          <p:nvPr/>
        </p:nvSpPr>
        <p:spPr>
          <a:xfrm>
            <a:off x="803165" y="22270804"/>
            <a:ext cx="10058400" cy="6001643"/>
          </a:xfrm>
          <a:prstGeom prst="rect">
            <a:avLst/>
          </a:prstGeom>
          <a:noFill/>
        </p:spPr>
        <p:txBody>
          <a:bodyPr wrap="square" rtlCol="0">
            <a:spAutoFit/>
          </a:bodyPr>
          <a:lstStyle/>
          <a:p>
            <a:pPr algn="just"/>
            <a:r>
              <a:rPr lang="en-US" sz="3200" b="1" dirty="0"/>
              <a:t>Stomata regulate physiological homeostasis.</a:t>
            </a:r>
          </a:p>
          <a:p>
            <a:pPr algn="just"/>
            <a:endParaRPr lang="en-US" sz="3200" dirty="0"/>
          </a:p>
          <a:p>
            <a:pPr marL="457200" indent="-457200" algn="just">
              <a:buFont typeface="Arial" panose="020B0604020202020204" pitchFamily="34" charset="0"/>
              <a:buChar char="•"/>
            </a:pPr>
            <a:r>
              <a:rPr lang="en-US" sz="3200" dirty="0"/>
              <a:t>Internal turgor pressure (water pressure) in the guard cells determines aperture size. </a:t>
            </a:r>
          </a:p>
          <a:p>
            <a:pPr marL="457200" indent="-457200" algn="just">
              <a:buFont typeface="Arial" panose="020B0604020202020204" pitchFamily="34" charset="0"/>
              <a:buChar char="•"/>
            </a:pPr>
            <a:endParaRPr lang="en-US" sz="3200" dirty="0"/>
          </a:p>
          <a:p>
            <a:pPr marL="457200" indent="-457200" algn="just">
              <a:buFont typeface="Arial" panose="020B0604020202020204" pitchFamily="34" charset="0"/>
              <a:buChar char="•"/>
            </a:pPr>
            <a:r>
              <a:rPr lang="en-US" sz="3200" dirty="0"/>
              <a:t>Multiple signaling pathways adjust turgor pressure through cellular ion concentrations in response to environmental and physiological signals. </a:t>
            </a:r>
          </a:p>
          <a:p>
            <a:pPr marL="457200" indent="-457200" algn="just">
              <a:buFont typeface="Arial" panose="020B0604020202020204" pitchFamily="34" charset="0"/>
              <a:buChar char="•"/>
            </a:pPr>
            <a:endParaRPr lang="en-US" sz="3200" dirty="0"/>
          </a:p>
          <a:p>
            <a:pPr marL="457200" indent="-457200" algn="just">
              <a:buFont typeface="Arial" panose="020B0604020202020204" pitchFamily="34" charset="0"/>
              <a:buChar char="•"/>
            </a:pPr>
            <a:r>
              <a:rPr lang="en-US" sz="3200" dirty="0"/>
              <a:t>Changes in turgor pressure are thought to be the primary factor that determines aperture size. </a:t>
            </a:r>
          </a:p>
          <a:p>
            <a:pPr algn="just"/>
            <a:endParaRPr lang="en-US" sz="3200" dirty="0"/>
          </a:p>
        </p:txBody>
      </p:sp>
      <p:grpSp>
        <p:nvGrpSpPr>
          <p:cNvPr id="102" name="Group 101">
            <a:extLst>
              <a:ext uri="{FF2B5EF4-FFF2-40B4-BE49-F238E27FC236}">
                <a16:creationId xmlns:a16="http://schemas.microsoft.com/office/drawing/2014/main" id="{10DB3898-0521-7340-8853-071C60C5C43C}"/>
              </a:ext>
            </a:extLst>
          </p:cNvPr>
          <p:cNvGrpSpPr/>
          <p:nvPr/>
        </p:nvGrpSpPr>
        <p:grpSpPr>
          <a:xfrm>
            <a:off x="15473323" y="17378954"/>
            <a:ext cx="2728161" cy="3500107"/>
            <a:chOff x="6975999" y="1325000"/>
            <a:chExt cx="3742050" cy="4800880"/>
          </a:xfrm>
        </p:grpSpPr>
        <p:cxnSp>
          <p:nvCxnSpPr>
            <p:cNvPr id="103" name="Straight Connector 102">
              <a:extLst>
                <a:ext uri="{FF2B5EF4-FFF2-40B4-BE49-F238E27FC236}">
                  <a16:creationId xmlns:a16="http://schemas.microsoft.com/office/drawing/2014/main" id="{6E4726B9-EC02-EF42-A38F-CCFA0FA975B4}"/>
                </a:ext>
              </a:extLst>
            </p:cNvPr>
            <p:cNvCxnSpPr>
              <a:stCxn id="157" idx="0"/>
              <a:endCxn id="157" idx="4"/>
            </p:cNvCxnSpPr>
            <p:nvPr/>
          </p:nvCxnSpPr>
          <p:spPr>
            <a:xfrm>
              <a:off x="8835268" y="1339151"/>
              <a:ext cx="0" cy="477257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E7E39BB-0C16-9A4A-99FA-7BA6A71838E4}"/>
                </a:ext>
              </a:extLst>
            </p:cNvPr>
            <p:cNvCxnSpPr>
              <a:cxnSpLocks/>
            </p:cNvCxnSpPr>
            <p:nvPr/>
          </p:nvCxnSpPr>
          <p:spPr>
            <a:xfrm flipH="1">
              <a:off x="6975999" y="3725439"/>
              <a:ext cx="1190584"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6CDF838-BEFE-8349-8B01-ADEF6FD7DF78}"/>
                </a:ext>
              </a:extLst>
            </p:cNvPr>
            <p:cNvCxnSpPr>
              <a:cxnSpLocks/>
            </p:cNvCxnSpPr>
            <p:nvPr/>
          </p:nvCxnSpPr>
          <p:spPr>
            <a:xfrm flipH="1">
              <a:off x="7726461" y="4726416"/>
              <a:ext cx="870682" cy="878065"/>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D81C4B8-5C18-8C49-9DAD-D9806003DCC3}"/>
                </a:ext>
              </a:extLst>
            </p:cNvPr>
            <p:cNvCxnSpPr>
              <a:cxnSpLocks/>
            </p:cNvCxnSpPr>
            <p:nvPr/>
          </p:nvCxnSpPr>
          <p:spPr>
            <a:xfrm flipH="1" flipV="1">
              <a:off x="7096523" y="2925545"/>
              <a:ext cx="1167884" cy="221923"/>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8F2352-B078-894E-9B5B-F282F1D2DAB5}"/>
                </a:ext>
              </a:extLst>
            </p:cNvPr>
            <p:cNvCxnSpPr>
              <a:cxnSpLocks/>
            </p:cNvCxnSpPr>
            <p:nvPr/>
          </p:nvCxnSpPr>
          <p:spPr>
            <a:xfrm flipH="1">
              <a:off x="9404207" y="2948163"/>
              <a:ext cx="1185028" cy="192755"/>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38D40D6-FEDC-1B44-8455-0B1225B89C9C}"/>
                </a:ext>
              </a:extLst>
            </p:cNvPr>
            <p:cNvCxnSpPr>
              <a:cxnSpLocks/>
            </p:cNvCxnSpPr>
            <p:nvPr/>
          </p:nvCxnSpPr>
          <p:spPr>
            <a:xfrm flipH="1" flipV="1">
              <a:off x="9285083" y="4532780"/>
              <a:ext cx="1059768" cy="589557"/>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9C02D9F-2059-F94A-9606-B5C5BB09B43C}"/>
                </a:ext>
              </a:extLst>
            </p:cNvPr>
            <p:cNvCxnSpPr>
              <a:cxnSpLocks/>
            </p:cNvCxnSpPr>
            <p:nvPr/>
          </p:nvCxnSpPr>
          <p:spPr>
            <a:xfrm flipH="1">
              <a:off x="7159872" y="4353802"/>
              <a:ext cx="1133178" cy="422214"/>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0269508-5513-4C4A-9988-ABE5DC2E63E8}"/>
                </a:ext>
              </a:extLst>
            </p:cNvPr>
            <p:cNvCxnSpPr>
              <a:cxnSpLocks/>
            </p:cNvCxnSpPr>
            <p:nvPr/>
          </p:nvCxnSpPr>
          <p:spPr>
            <a:xfrm flipH="1">
              <a:off x="9071836" y="1793613"/>
              <a:ext cx="802932" cy="924669"/>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B3B5BDC-474B-9548-B0C5-34F46E40B281}"/>
                </a:ext>
              </a:extLst>
            </p:cNvPr>
            <p:cNvCxnSpPr>
              <a:cxnSpLocks/>
            </p:cNvCxnSpPr>
            <p:nvPr/>
          </p:nvCxnSpPr>
          <p:spPr>
            <a:xfrm flipH="1" flipV="1">
              <a:off x="9064996" y="4737407"/>
              <a:ext cx="707922" cy="984576"/>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C9B8B33-6701-3B4E-8797-E093D7F3343E}"/>
                </a:ext>
              </a:extLst>
            </p:cNvPr>
            <p:cNvCxnSpPr>
              <a:cxnSpLocks/>
              <a:endCxn id="157" idx="1"/>
            </p:cNvCxnSpPr>
            <p:nvPr/>
          </p:nvCxnSpPr>
          <p:spPr>
            <a:xfrm flipH="1" flipV="1">
              <a:off x="7521254" y="2038079"/>
              <a:ext cx="994294" cy="705734"/>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1AB5370-B28B-B144-9950-3681EA4288D0}"/>
                </a:ext>
              </a:extLst>
            </p:cNvPr>
            <p:cNvCxnSpPr>
              <a:cxnSpLocks/>
            </p:cNvCxnSpPr>
            <p:nvPr/>
          </p:nvCxnSpPr>
          <p:spPr>
            <a:xfrm flipH="1">
              <a:off x="9507921" y="3781256"/>
              <a:ext cx="1190584" cy="0"/>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5FE5F05-105D-1C40-AD1E-1598A8DD7980}"/>
                </a:ext>
              </a:extLst>
            </p:cNvPr>
            <p:cNvCxnSpPr>
              <a:cxnSpLocks/>
            </p:cNvCxnSpPr>
            <p:nvPr/>
          </p:nvCxnSpPr>
          <p:spPr>
            <a:xfrm flipH="1">
              <a:off x="6975999" y="3465377"/>
              <a:ext cx="1190584" cy="0"/>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F0D18D6-C305-4B4B-A957-761395230175}"/>
                </a:ext>
              </a:extLst>
            </p:cNvPr>
            <p:cNvCxnSpPr>
              <a:cxnSpLocks/>
            </p:cNvCxnSpPr>
            <p:nvPr/>
          </p:nvCxnSpPr>
          <p:spPr>
            <a:xfrm flipH="1">
              <a:off x="7421991" y="4536481"/>
              <a:ext cx="957854" cy="693214"/>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B8B38BB5-B962-0942-B9AA-913202168B7A}"/>
                </a:ext>
              </a:extLst>
            </p:cNvPr>
            <p:cNvCxnSpPr>
              <a:cxnSpLocks/>
              <a:stCxn id="158" idx="1"/>
            </p:cNvCxnSpPr>
            <p:nvPr/>
          </p:nvCxnSpPr>
          <p:spPr>
            <a:xfrm flipH="1" flipV="1">
              <a:off x="7366474" y="2291286"/>
              <a:ext cx="1000722" cy="691284"/>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29D2DF1-BFFF-D840-872D-8F810F59910E}"/>
                </a:ext>
              </a:extLst>
            </p:cNvPr>
            <p:cNvCxnSpPr>
              <a:cxnSpLocks/>
            </p:cNvCxnSpPr>
            <p:nvPr/>
          </p:nvCxnSpPr>
          <p:spPr>
            <a:xfrm flipH="1">
              <a:off x="7027852" y="3964433"/>
              <a:ext cx="1140523" cy="239439"/>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BA97EC1-6881-4042-B1CA-595EDD4EFB27}"/>
                </a:ext>
              </a:extLst>
            </p:cNvPr>
            <p:cNvCxnSpPr>
              <a:cxnSpLocks/>
            </p:cNvCxnSpPr>
            <p:nvPr/>
          </p:nvCxnSpPr>
          <p:spPr>
            <a:xfrm flipH="1" flipV="1">
              <a:off x="8629716" y="1395769"/>
              <a:ext cx="149897" cy="1299690"/>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88A5FA0-EBFA-7B4F-B908-35441157E323}"/>
                </a:ext>
              </a:extLst>
            </p:cNvPr>
            <p:cNvCxnSpPr>
              <a:cxnSpLocks/>
            </p:cNvCxnSpPr>
            <p:nvPr/>
          </p:nvCxnSpPr>
          <p:spPr>
            <a:xfrm flipH="1">
              <a:off x="9459938" y="3182088"/>
              <a:ext cx="1170699" cy="108051"/>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C7024F9-1B02-D047-A6CE-2DC0B0C31156}"/>
                </a:ext>
              </a:extLst>
            </p:cNvPr>
            <p:cNvCxnSpPr>
              <a:cxnSpLocks/>
            </p:cNvCxnSpPr>
            <p:nvPr/>
          </p:nvCxnSpPr>
          <p:spPr>
            <a:xfrm flipH="1" flipV="1">
              <a:off x="9404207" y="4285158"/>
              <a:ext cx="1144613" cy="359371"/>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A2855C7-44DA-8E4F-B546-1B74D23ACF08}"/>
                </a:ext>
              </a:extLst>
            </p:cNvPr>
            <p:cNvCxnSpPr>
              <a:cxnSpLocks/>
              <a:stCxn id="157" idx="7"/>
            </p:cNvCxnSpPr>
            <p:nvPr/>
          </p:nvCxnSpPr>
          <p:spPr>
            <a:xfrm flipH="1">
              <a:off x="9267510" y="2038079"/>
              <a:ext cx="881772" cy="851785"/>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5419EFB-9BDD-EB4F-A497-A29508AC7556}"/>
                </a:ext>
              </a:extLst>
            </p:cNvPr>
            <p:cNvCxnSpPr>
              <a:cxnSpLocks/>
            </p:cNvCxnSpPr>
            <p:nvPr/>
          </p:nvCxnSpPr>
          <p:spPr>
            <a:xfrm flipH="1">
              <a:off x="9351456" y="2579583"/>
              <a:ext cx="1088205" cy="426194"/>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9441217-B80E-564C-ADFB-ED170D6931BE}"/>
                </a:ext>
              </a:extLst>
            </p:cNvPr>
            <p:cNvCxnSpPr>
              <a:cxnSpLocks/>
            </p:cNvCxnSpPr>
            <p:nvPr/>
          </p:nvCxnSpPr>
          <p:spPr>
            <a:xfrm flipH="1">
              <a:off x="9497220" y="3976672"/>
              <a:ext cx="1190584" cy="0"/>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B92DF0A-C55A-004C-A8A5-72B7480CD684}"/>
                </a:ext>
              </a:extLst>
            </p:cNvPr>
            <p:cNvCxnSpPr>
              <a:cxnSpLocks/>
            </p:cNvCxnSpPr>
            <p:nvPr/>
          </p:nvCxnSpPr>
          <p:spPr>
            <a:xfrm flipH="1">
              <a:off x="9507921" y="3601363"/>
              <a:ext cx="1190584"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9DF33DA-7D5B-C249-8721-FBD3F8A9DCB2}"/>
                </a:ext>
              </a:extLst>
            </p:cNvPr>
            <p:cNvCxnSpPr>
              <a:cxnSpLocks/>
              <a:stCxn id="157" idx="5"/>
            </p:cNvCxnSpPr>
            <p:nvPr/>
          </p:nvCxnSpPr>
          <p:spPr>
            <a:xfrm flipH="1" flipV="1">
              <a:off x="9158202" y="4698873"/>
              <a:ext cx="991080" cy="71392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DA177B9-F320-1B44-BF43-DC9049E89751}"/>
                </a:ext>
              </a:extLst>
            </p:cNvPr>
            <p:cNvCxnSpPr>
              <a:cxnSpLocks/>
            </p:cNvCxnSpPr>
            <p:nvPr/>
          </p:nvCxnSpPr>
          <p:spPr>
            <a:xfrm flipH="1">
              <a:off x="8913661" y="1492541"/>
              <a:ext cx="478853" cy="1156597"/>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9620F64-66F3-6747-A8CF-E6D44B7BB82D}"/>
                </a:ext>
              </a:extLst>
            </p:cNvPr>
            <p:cNvCxnSpPr>
              <a:cxnSpLocks/>
            </p:cNvCxnSpPr>
            <p:nvPr/>
          </p:nvCxnSpPr>
          <p:spPr>
            <a:xfrm flipH="1" flipV="1">
              <a:off x="8897742" y="4780336"/>
              <a:ext cx="285882" cy="1279341"/>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59F395D-D491-F84E-AFF0-45B5C8066301}"/>
                </a:ext>
              </a:extLst>
            </p:cNvPr>
            <p:cNvCxnSpPr>
              <a:cxnSpLocks/>
            </p:cNvCxnSpPr>
            <p:nvPr/>
          </p:nvCxnSpPr>
          <p:spPr>
            <a:xfrm flipH="1" flipV="1">
              <a:off x="9479823" y="4162444"/>
              <a:ext cx="1150814" cy="338881"/>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0B1D15D-E5CB-8E4E-ABDF-3813C6E085BB}"/>
                </a:ext>
              </a:extLst>
            </p:cNvPr>
            <p:cNvCxnSpPr>
              <a:cxnSpLocks/>
            </p:cNvCxnSpPr>
            <p:nvPr/>
          </p:nvCxnSpPr>
          <p:spPr>
            <a:xfrm flipH="1">
              <a:off x="6989076" y="3893574"/>
              <a:ext cx="1190584" cy="0"/>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EC33BBE-00F5-5D4C-B1D6-81EFE860F306}"/>
                </a:ext>
              </a:extLst>
            </p:cNvPr>
            <p:cNvCxnSpPr>
              <a:cxnSpLocks/>
            </p:cNvCxnSpPr>
            <p:nvPr/>
          </p:nvCxnSpPr>
          <p:spPr>
            <a:xfrm flipH="1">
              <a:off x="8093695" y="4760804"/>
              <a:ext cx="563206" cy="1126429"/>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A936420-5575-2544-B9FC-0B8B1F3F29E9}"/>
                </a:ext>
              </a:extLst>
            </p:cNvPr>
            <p:cNvCxnSpPr>
              <a:cxnSpLocks/>
            </p:cNvCxnSpPr>
            <p:nvPr/>
          </p:nvCxnSpPr>
          <p:spPr>
            <a:xfrm flipH="1" flipV="1">
              <a:off x="7018096" y="3183037"/>
              <a:ext cx="1246311" cy="100753"/>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876FB56-B2E0-3947-B11C-F12E9210967A}"/>
                </a:ext>
              </a:extLst>
            </p:cNvPr>
            <p:cNvCxnSpPr>
              <a:cxnSpLocks/>
              <a:stCxn id="158" idx="3"/>
            </p:cNvCxnSpPr>
            <p:nvPr/>
          </p:nvCxnSpPr>
          <p:spPr>
            <a:xfrm flipH="1">
              <a:off x="7288480" y="4468309"/>
              <a:ext cx="1078716" cy="496670"/>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0D29266-430A-1E43-8825-ACC719FD8523}"/>
                </a:ext>
              </a:extLst>
            </p:cNvPr>
            <p:cNvCxnSpPr>
              <a:cxnSpLocks/>
              <a:stCxn id="158" idx="1"/>
            </p:cNvCxnSpPr>
            <p:nvPr/>
          </p:nvCxnSpPr>
          <p:spPr>
            <a:xfrm flipH="1" flipV="1">
              <a:off x="7237608" y="2604360"/>
              <a:ext cx="1129588" cy="378210"/>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93D73B06-D6CA-144C-B615-D55C733BDF88}"/>
                </a:ext>
              </a:extLst>
            </p:cNvPr>
            <p:cNvCxnSpPr>
              <a:cxnSpLocks/>
            </p:cNvCxnSpPr>
            <p:nvPr/>
          </p:nvCxnSpPr>
          <p:spPr>
            <a:xfrm flipH="1" flipV="1">
              <a:off x="9229271" y="4616867"/>
              <a:ext cx="1016317" cy="619479"/>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78319F93-91A5-6E43-B703-F7469258B7A8}"/>
                </a:ext>
              </a:extLst>
            </p:cNvPr>
            <p:cNvCxnSpPr>
              <a:cxnSpLocks/>
            </p:cNvCxnSpPr>
            <p:nvPr/>
          </p:nvCxnSpPr>
          <p:spPr>
            <a:xfrm flipH="1" flipV="1">
              <a:off x="9382634" y="4408087"/>
              <a:ext cx="1053330" cy="500902"/>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04CFCF3-8788-5844-9A80-64F5A8E19421}"/>
                </a:ext>
              </a:extLst>
            </p:cNvPr>
            <p:cNvCxnSpPr>
              <a:cxnSpLocks/>
            </p:cNvCxnSpPr>
            <p:nvPr/>
          </p:nvCxnSpPr>
          <p:spPr>
            <a:xfrm flipH="1">
              <a:off x="9176577" y="1880655"/>
              <a:ext cx="878653" cy="909109"/>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EBC0D7A-9C91-274E-B4A3-C6DB02C03EEC}"/>
                </a:ext>
              </a:extLst>
            </p:cNvPr>
            <p:cNvCxnSpPr>
              <a:cxnSpLocks/>
            </p:cNvCxnSpPr>
            <p:nvPr/>
          </p:nvCxnSpPr>
          <p:spPr>
            <a:xfrm flipH="1" flipV="1">
              <a:off x="9145692" y="4700985"/>
              <a:ext cx="789473" cy="989381"/>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5D46BA0A-D2B9-7F42-A9F1-293E5108F173}"/>
                </a:ext>
              </a:extLst>
            </p:cNvPr>
            <p:cNvCxnSpPr>
              <a:cxnSpLocks/>
            </p:cNvCxnSpPr>
            <p:nvPr/>
          </p:nvCxnSpPr>
          <p:spPr>
            <a:xfrm flipH="1" flipV="1">
              <a:off x="8993209" y="4787495"/>
              <a:ext cx="472637" cy="1165422"/>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E794F1B-F7F6-B744-B74D-C6AA9EAD7A72}"/>
                </a:ext>
              </a:extLst>
            </p:cNvPr>
            <p:cNvCxnSpPr>
              <a:cxnSpLocks/>
            </p:cNvCxnSpPr>
            <p:nvPr/>
          </p:nvCxnSpPr>
          <p:spPr>
            <a:xfrm flipH="1">
              <a:off x="7095994" y="4254393"/>
              <a:ext cx="1149295" cy="339015"/>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B3078CD-B558-CA47-BE34-C6A0A4143444}"/>
                </a:ext>
              </a:extLst>
            </p:cNvPr>
            <p:cNvCxnSpPr>
              <a:cxnSpLocks/>
            </p:cNvCxnSpPr>
            <p:nvPr/>
          </p:nvCxnSpPr>
          <p:spPr>
            <a:xfrm flipH="1" flipV="1">
              <a:off x="7807896" y="1738906"/>
              <a:ext cx="847594" cy="993852"/>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5DFD3CC9-31BF-0D4A-9A13-04C8CE6A7F72}"/>
                </a:ext>
              </a:extLst>
            </p:cNvPr>
            <p:cNvCxnSpPr>
              <a:cxnSpLocks/>
              <a:endCxn id="157" idx="3"/>
            </p:cNvCxnSpPr>
            <p:nvPr/>
          </p:nvCxnSpPr>
          <p:spPr>
            <a:xfrm flipH="1">
              <a:off x="7521254" y="4669489"/>
              <a:ext cx="1000200" cy="743312"/>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0BC01EC-181D-6A4E-A1B5-401358541D5C}"/>
                </a:ext>
              </a:extLst>
            </p:cNvPr>
            <p:cNvCxnSpPr>
              <a:cxnSpLocks/>
            </p:cNvCxnSpPr>
            <p:nvPr/>
          </p:nvCxnSpPr>
          <p:spPr>
            <a:xfrm flipH="1" flipV="1">
              <a:off x="9489648" y="3433811"/>
              <a:ext cx="1228401" cy="22892"/>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183657B-2A3C-8C44-B021-8EB6BEC26ED3}"/>
                </a:ext>
              </a:extLst>
            </p:cNvPr>
            <p:cNvCxnSpPr>
              <a:cxnSpLocks/>
            </p:cNvCxnSpPr>
            <p:nvPr/>
          </p:nvCxnSpPr>
          <p:spPr>
            <a:xfrm flipH="1" flipV="1">
              <a:off x="9483521" y="4074198"/>
              <a:ext cx="1181429" cy="191717"/>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8F33431-77CB-934C-8191-8BD55750CC32}"/>
                </a:ext>
              </a:extLst>
            </p:cNvPr>
            <p:cNvCxnSpPr>
              <a:cxnSpLocks/>
            </p:cNvCxnSpPr>
            <p:nvPr/>
          </p:nvCxnSpPr>
          <p:spPr>
            <a:xfrm flipH="1">
              <a:off x="9299425" y="2342502"/>
              <a:ext cx="1038812" cy="577757"/>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1FECFED-7FE1-B44E-9E23-3FFFF32907C0}"/>
                </a:ext>
              </a:extLst>
            </p:cNvPr>
            <p:cNvCxnSpPr>
              <a:cxnSpLocks/>
            </p:cNvCxnSpPr>
            <p:nvPr/>
          </p:nvCxnSpPr>
          <p:spPr>
            <a:xfrm flipH="1">
              <a:off x="9396909" y="2769726"/>
              <a:ext cx="1126738" cy="319085"/>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CF64FCA-F1E4-7B45-ABAE-DDC173DB9EC4}"/>
                </a:ext>
              </a:extLst>
            </p:cNvPr>
            <p:cNvCxnSpPr>
              <a:cxnSpLocks/>
            </p:cNvCxnSpPr>
            <p:nvPr/>
          </p:nvCxnSpPr>
          <p:spPr>
            <a:xfrm flipH="1" flipV="1">
              <a:off x="7144162" y="2781006"/>
              <a:ext cx="1208446" cy="270799"/>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AF97A16-1B23-CF4E-878D-26935D8A2BC7}"/>
                </a:ext>
              </a:extLst>
            </p:cNvPr>
            <p:cNvCxnSpPr>
              <a:cxnSpLocks/>
            </p:cNvCxnSpPr>
            <p:nvPr/>
          </p:nvCxnSpPr>
          <p:spPr>
            <a:xfrm flipH="1" flipV="1">
              <a:off x="7468924" y="2198303"/>
              <a:ext cx="1046623" cy="616011"/>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A885B83-3D9F-E546-9444-94DC2B9961BE}"/>
                </a:ext>
              </a:extLst>
            </p:cNvPr>
            <p:cNvCxnSpPr>
              <a:cxnSpLocks/>
            </p:cNvCxnSpPr>
            <p:nvPr/>
          </p:nvCxnSpPr>
          <p:spPr>
            <a:xfrm flipH="1">
              <a:off x="6979931" y="3575101"/>
              <a:ext cx="1208874" cy="25465"/>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4E18B13-9644-2946-9299-CB31ECFEF6E8}"/>
                </a:ext>
              </a:extLst>
            </p:cNvPr>
            <p:cNvCxnSpPr>
              <a:cxnSpLocks/>
            </p:cNvCxnSpPr>
            <p:nvPr/>
          </p:nvCxnSpPr>
          <p:spPr>
            <a:xfrm flipH="1">
              <a:off x="8876513" y="1325000"/>
              <a:ext cx="123879" cy="1378623"/>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179A2E7-8D28-7540-AFE7-4E6173D33B14}"/>
                </a:ext>
              </a:extLst>
            </p:cNvPr>
            <p:cNvCxnSpPr>
              <a:cxnSpLocks/>
            </p:cNvCxnSpPr>
            <p:nvPr/>
          </p:nvCxnSpPr>
          <p:spPr>
            <a:xfrm flipH="1">
              <a:off x="9000162" y="1632177"/>
              <a:ext cx="640624" cy="108069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CAF4B61-5384-6947-A87F-2C5E2922C8B0}"/>
                </a:ext>
              </a:extLst>
            </p:cNvPr>
            <p:cNvCxnSpPr>
              <a:cxnSpLocks/>
            </p:cNvCxnSpPr>
            <p:nvPr/>
          </p:nvCxnSpPr>
          <p:spPr>
            <a:xfrm flipH="1">
              <a:off x="8631972" y="4775906"/>
              <a:ext cx="153310" cy="1349974"/>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F997BA9-06B7-DE4C-A0D1-8324E6F383DC}"/>
                </a:ext>
              </a:extLst>
            </p:cNvPr>
            <p:cNvCxnSpPr>
              <a:cxnSpLocks/>
            </p:cNvCxnSpPr>
            <p:nvPr/>
          </p:nvCxnSpPr>
          <p:spPr>
            <a:xfrm flipH="1">
              <a:off x="8369717" y="4783466"/>
              <a:ext cx="362358" cy="1235280"/>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57C1979C-C1BB-DC4C-8E67-6C65E19EA60E}"/>
                </a:ext>
              </a:extLst>
            </p:cNvPr>
            <p:cNvCxnSpPr>
              <a:cxnSpLocks/>
            </p:cNvCxnSpPr>
            <p:nvPr/>
          </p:nvCxnSpPr>
          <p:spPr>
            <a:xfrm flipH="1" flipV="1">
              <a:off x="8230819" y="1492541"/>
              <a:ext cx="464417" cy="122156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C88EF28-2246-5C43-9AD9-CC0B9404B19A}"/>
                </a:ext>
              </a:extLst>
            </p:cNvPr>
            <p:cNvCxnSpPr>
              <a:cxnSpLocks/>
            </p:cNvCxnSpPr>
            <p:nvPr/>
          </p:nvCxnSpPr>
          <p:spPr>
            <a:xfrm flipH="1" flipV="1">
              <a:off x="8467387" y="1419490"/>
              <a:ext cx="248196" cy="1260073"/>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04CCEF1-A48A-C84E-A873-BD4CD02806B8}"/>
                </a:ext>
              </a:extLst>
            </p:cNvPr>
            <p:cNvCxnSpPr>
              <a:cxnSpLocks/>
            </p:cNvCxnSpPr>
            <p:nvPr/>
          </p:nvCxnSpPr>
          <p:spPr>
            <a:xfrm flipH="1">
              <a:off x="7074164" y="4169745"/>
              <a:ext cx="1152549" cy="321802"/>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F865C35-F2A4-E74A-8730-FE30B847C76A}"/>
                </a:ext>
              </a:extLst>
            </p:cNvPr>
            <p:cNvCxnSpPr>
              <a:cxnSpLocks/>
            </p:cNvCxnSpPr>
            <p:nvPr/>
          </p:nvCxnSpPr>
          <p:spPr>
            <a:xfrm flipH="1">
              <a:off x="7069224" y="4083890"/>
              <a:ext cx="1140523" cy="239439"/>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7" name="Oval 156">
              <a:extLst>
                <a:ext uri="{FF2B5EF4-FFF2-40B4-BE49-F238E27FC236}">
                  <a16:creationId xmlns:a16="http://schemas.microsoft.com/office/drawing/2014/main" id="{30BF74F9-BE61-EA40-8E2C-520398FEA69D}"/>
                </a:ext>
              </a:extLst>
            </p:cNvPr>
            <p:cNvSpPr/>
            <p:nvPr/>
          </p:nvSpPr>
          <p:spPr>
            <a:xfrm>
              <a:off x="6976971" y="1339151"/>
              <a:ext cx="3716594" cy="4772578"/>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A68461AA-2EF3-1D42-A74F-26BE561DEE95}"/>
                </a:ext>
              </a:extLst>
            </p:cNvPr>
            <p:cNvSpPr/>
            <p:nvPr/>
          </p:nvSpPr>
          <p:spPr>
            <a:xfrm>
              <a:off x="8173315" y="2674863"/>
              <a:ext cx="1323905" cy="2101153"/>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Left-Right Arrow 159">
            <a:extLst>
              <a:ext uri="{FF2B5EF4-FFF2-40B4-BE49-F238E27FC236}">
                <a16:creationId xmlns:a16="http://schemas.microsoft.com/office/drawing/2014/main" id="{4149D8E2-A742-AF4A-BA7C-2BBAF455029C}"/>
              </a:ext>
            </a:extLst>
          </p:cNvPr>
          <p:cNvSpPr/>
          <p:nvPr/>
        </p:nvSpPr>
        <p:spPr>
          <a:xfrm>
            <a:off x="18269097" y="18796269"/>
            <a:ext cx="798143" cy="57299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0CB0030E-D08B-8F4D-AB6E-38D2CE629C77}"/>
              </a:ext>
            </a:extLst>
          </p:cNvPr>
          <p:cNvSpPr txBox="1"/>
          <p:nvPr/>
        </p:nvSpPr>
        <p:spPr>
          <a:xfrm>
            <a:off x="11649774" y="22183632"/>
            <a:ext cx="10058399" cy="6494085"/>
          </a:xfrm>
          <a:prstGeom prst="rect">
            <a:avLst/>
          </a:prstGeom>
          <a:noFill/>
        </p:spPr>
        <p:txBody>
          <a:bodyPr wrap="square" rtlCol="0">
            <a:spAutoFit/>
          </a:bodyPr>
          <a:lstStyle/>
          <a:p>
            <a:pPr algn="just"/>
            <a:r>
              <a:rPr lang="en-US" sz="3200" b="1" dirty="0"/>
              <a:t>Microtubule organization correlates with aperture size.</a:t>
            </a:r>
          </a:p>
          <a:p>
            <a:pPr algn="just"/>
            <a:endParaRPr lang="en-US" sz="3200" dirty="0"/>
          </a:p>
          <a:p>
            <a:pPr marL="457200" indent="-457200" algn="just">
              <a:buFont typeface="Arial" panose="020B0604020202020204" pitchFamily="34" charset="0"/>
              <a:buChar char="•"/>
            </a:pPr>
            <a:r>
              <a:rPr lang="en-US" sz="3200" dirty="0"/>
              <a:t>Microtubules are radially organized in open stomata (top left). The majority of microtubules in open stomata are bundles with their minus ends near the pore. </a:t>
            </a:r>
          </a:p>
          <a:p>
            <a:pPr marL="457200" indent="-457200" algn="just">
              <a:buFont typeface="Arial" panose="020B0604020202020204" pitchFamily="34" charset="0"/>
              <a:buChar char="•"/>
            </a:pPr>
            <a:r>
              <a:rPr lang="en-US" sz="3200" dirty="0"/>
              <a:t>Microtubules are sparse, unbundled and disorganized in closed stomata. </a:t>
            </a:r>
          </a:p>
          <a:p>
            <a:pPr algn="just"/>
            <a:endParaRPr lang="en-US" sz="3200" dirty="0"/>
          </a:p>
          <a:p>
            <a:pPr marL="457200" indent="-457200" algn="just">
              <a:buFont typeface="Arial" panose="020B0604020202020204" pitchFamily="34" charset="0"/>
              <a:buChar char="•"/>
            </a:pPr>
            <a:r>
              <a:rPr lang="en-US" sz="3200" dirty="0"/>
              <a:t>More recent data has shown that chemical disruption to  microtubules impacts stomatal aperture size.</a:t>
            </a:r>
          </a:p>
          <a:p>
            <a:pPr marL="457200" indent="-457200" algn="just">
              <a:buFont typeface="Arial" panose="020B0604020202020204" pitchFamily="34" charset="0"/>
              <a:buChar char="•"/>
            </a:pPr>
            <a:r>
              <a:rPr lang="en-US" sz="3200" dirty="0"/>
              <a:t>The mechanistic role of  microtubules in aperture regulation is unknown.  </a:t>
            </a:r>
          </a:p>
          <a:p>
            <a:pPr marL="457200" indent="-457200" algn="just">
              <a:buFont typeface="Arial" panose="020B0604020202020204" pitchFamily="34" charset="0"/>
              <a:buChar char="•"/>
            </a:pPr>
            <a:endParaRPr lang="en-US" sz="3200" dirty="0"/>
          </a:p>
        </p:txBody>
      </p:sp>
      <p:sp>
        <p:nvSpPr>
          <p:cNvPr id="163" name="Rectangle 162">
            <a:extLst>
              <a:ext uri="{FF2B5EF4-FFF2-40B4-BE49-F238E27FC236}">
                <a16:creationId xmlns:a16="http://schemas.microsoft.com/office/drawing/2014/main" id="{E9036977-10DF-5E49-B64E-4FFCC20C9423}"/>
              </a:ext>
            </a:extLst>
          </p:cNvPr>
          <p:cNvSpPr/>
          <p:nvPr/>
        </p:nvSpPr>
        <p:spPr>
          <a:xfrm>
            <a:off x="11284478" y="4659077"/>
            <a:ext cx="21314945" cy="118639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458E83FD-4381-5E4A-AF41-9DE83581AA89}"/>
              </a:ext>
            </a:extLst>
          </p:cNvPr>
          <p:cNvSpPr/>
          <p:nvPr/>
        </p:nvSpPr>
        <p:spPr>
          <a:xfrm>
            <a:off x="627005" y="16739697"/>
            <a:ext cx="21314945" cy="118639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52F75B23-E715-294D-8857-491A534C7174}"/>
              </a:ext>
            </a:extLst>
          </p:cNvPr>
          <p:cNvSpPr/>
          <p:nvPr/>
        </p:nvSpPr>
        <p:spPr>
          <a:xfrm>
            <a:off x="612939" y="4662622"/>
            <a:ext cx="10433713" cy="118639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361F9B3A-9758-964C-8BD2-39C3E93CC76B}"/>
              </a:ext>
            </a:extLst>
          </p:cNvPr>
          <p:cNvSpPr/>
          <p:nvPr/>
        </p:nvSpPr>
        <p:spPr>
          <a:xfrm>
            <a:off x="11284477" y="16736152"/>
            <a:ext cx="10657473" cy="118639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E87CC6DA-6E42-B54C-A528-16A973985A18}"/>
              </a:ext>
            </a:extLst>
          </p:cNvPr>
          <p:cNvSpPr/>
          <p:nvPr/>
        </p:nvSpPr>
        <p:spPr>
          <a:xfrm>
            <a:off x="627005" y="28985897"/>
            <a:ext cx="21314945" cy="118639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5A6F356B-5458-6A4E-BE72-B4C8C029CB37}"/>
              </a:ext>
            </a:extLst>
          </p:cNvPr>
          <p:cNvSpPr/>
          <p:nvPr/>
        </p:nvSpPr>
        <p:spPr>
          <a:xfrm>
            <a:off x="22337257" y="16734763"/>
            <a:ext cx="10262165" cy="118639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a:extLst>
              <a:ext uri="{FF2B5EF4-FFF2-40B4-BE49-F238E27FC236}">
                <a16:creationId xmlns:a16="http://schemas.microsoft.com/office/drawing/2014/main" id="{E218D714-28BE-2F49-B17B-6324F45B79E0}"/>
              </a:ext>
            </a:extLst>
          </p:cNvPr>
          <p:cNvSpPr txBox="1"/>
          <p:nvPr/>
        </p:nvSpPr>
        <p:spPr>
          <a:xfrm>
            <a:off x="22455490" y="16986426"/>
            <a:ext cx="9835906" cy="11910953"/>
          </a:xfrm>
          <a:prstGeom prst="rect">
            <a:avLst/>
          </a:prstGeom>
          <a:noFill/>
        </p:spPr>
        <p:txBody>
          <a:bodyPr wrap="square" rtlCol="0">
            <a:spAutoFit/>
          </a:bodyPr>
          <a:lstStyle/>
          <a:p>
            <a:pPr algn="just"/>
            <a:r>
              <a:rPr lang="en-US" sz="3200" b="1" dirty="0"/>
              <a:t>Hypothesis: </a:t>
            </a:r>
            <a:r>
              <a:rPr lang="en-US" sz="3200" dirty="0"/>
              <a:t>Microtubule associated proteins that organize arrays are needed to regulate aperture size.</a:t>
            </a:r>
          </a:p>
          <a:p>
            <a:pPr algn="just"/>
            <a:endParaRPr lang="en-US" sz="3200" b="1" dirty="0"/>
          </a:p>
          <a:p>
            <a:pPr algn="just"/>
            <a:r>
              <a:rPr lang="en-US" sz="3200" b="1" dirty="0"/>
              <a:t>Experiment: </a:t>
            </a:r>
            <a:r>
              <a:rPr lang="en-US" sz="3200" dirty="0"/>
              <a:t>We tested the impact of genetically removing 2 established microtubule associated protein on stomatal aperture size. </a:t>
            </a:r>
          </a:p>
          <a:p>
            <a:pPr algn="just"/>
            <a:endParaRPr lang="en-US" sz="3200" dirty="0"/>
          </a:p>
          <a:p>
            <a:pPr marL="457200" indent="-457200" algn="just">
              <a:buFont typeface="Arial" panose="020B0604020202020204" pitchFamily="34" charset="0"/>
              <a:buChar char="•"/>
            </a:pPr>
            <a:r>
              <a:rPr lang="en-US" sz="3200" dirty="0"/>
              <a:t>The p60 catalytic subunit of the katanin complex is known in Arabidopsis to organize microtubule arrays. </a:t>
            </a:r>
          </a:p>
          <a:p>
            <a:pPr marL="914400" lvl="1" indent="-457200" algn="just">
              <a:buFont typeface="Arial" panose="020B0604020202020204" pitchFamily="34" charset="0"/>
              <a:buChar char="•"/>
            </a:pPr>
            <a:r>
              <a:rPr lang="en-US" sz="3200" dirty="0"/>
              <a:t>Katanin mutations impact Arabidopsis growth and development in multiple ways.  </a:t>
            </a:r>
          </a:p>
          <a:p>
            <a:pPr marL="457200" indent="-457200" algn="just">
              <a:buFont typeface="Arial" panose="020B0604020202020204" pitchFamily="34" charset="0"/>
              <a:buChar char="•"/>
            </a:pPr>
            <a:endParaRPr lang="en-US" sz="3200" dirty="0"/>
          </a:p>
          <a:p>
            <a:pPr marL="457200" indent="-457200" algn="just">
              <a:buFont typeface="Arial" panose="020B0604020202020204" pitchFamily="34" charset="0"/>
              <a:buChar char="•"/>
            </a:pPr>
            <a:r>
              <a:rPr lang="en-US" sz="3200" dirty="0" err="1"/>
              <a:t>Zwichel</a:t>
            </a:r>
            <a:r>
              <a:rPr lang="en-US" sz="3200" dirty="0"/>
              <a:t> (kinesin-14 family member) is also needed for proper cellular morphogenesis in Arabidopsis.	</a:t>
            </a:r>
          </a:p>
          <a:p>
            <a:pPr marL="914400" lvl="1" indent="-457200" algn="just">
              <a:buFont typeface="Arial" panose="020B0604020202020204" pitchFamily="34" charset="0"/>
              <a:buChar char="•"/>
            </a:pPr>
            <a:r>
              <a:rPr lang="en-US" sz="3200" dirty="0"/>
              <a:t>ZWI is regulated by calcium ions and appears to bundle microtubules. </a:t>
            </a:r>
          </a:p>
          <a:p>
            <a:pPr algn="just"/>
            <a:endParaRPr lang="en-US" sz="3200" dirty="0"/>
          </a:p>
          <a:p>
            <a:pPr algn="just"/>
            <a:r>
              <a:rPr lang="en-US" sz="3200" b="1" dirty="0"/>
              <a:t>We measured the length and width of stomatal apertures in katanin and </a:t>
            </a:r>
            <a:r>
              <a:rPr lang="en-US" sz="3200" b="1" dirty="0" err="1"/>
              <a:t>zwichel</a:t>
            </a:r>
            <a:r>
              <a:rPr lang="en-US" sz="3200" b="1" dirty="0"/>
              <a:t> knock out mutants to determine if these microtubule associated proteins are involved in stomatal movement. </a:t>
            </a:r>
          </a:p>
          <a:p>
            <a:pPr marL="457200" indent="-457200" algn="just">
              <a:buFont typeface="Arial" panose="020B0604020202020204" pitchFamily="34" charset="0"/>
              <a:buChar char="•"/>
            </a:pPr>
            <a:r>
              <a:rPr lang="en-US" sz="3200" dirty="0"/>
              <a:t>Apertures were measured at 7am and noon, when stomata are closed and open respectively. </a:t>
            </a:r>
          </a:p>
          <a:p>
            <a:pPr algn="just"/>
            <a:endParaRPr lang="en-US" sz="3200" dirty="0"/>
          </a:p>
        </p:txBody>
      </p:sp>
      <p:sp>
        <p:nvSpPr>
          <p:cNvPr id="171" name="TextBox 170">
            <a:extLst>
              <a:ext uri="{FF2B5EF4-FFF2-40B4-BE49-F238E27FC236}">
                <a16:creationId xmlns:a16="http://schemas.microsoft.com/office/drawing/2014/main" id="{E551A0B2-B10D-A74E-9ADC-7BB99DA574FD}"/>
              </a:ext>
            </a:extLst>
          </p:cNvPr>
          <p:cNvSpPr txBox="1"/>
          <p:nvPr/>
        </p:nvSpPr>
        <p:spPr>
          <a:xfrm>
            <a:off x="988253" y="29365857"/>
            <a:ext cx="8943253" cy="6494085"/>
          </a:xfrm>
          <a:prstGeom prst="rect">
            <a:avLst/>
          </a:prstGeom>
          <a:noFill/>
        </p:spPr>
        <p:txBody>
          <a:bodyPr wrap="square" rtlCol="0">
            <a:spAutoFit/>
          </a:bodyPr>
          <a:lstStyle/>
          <a:p>
            <a:pPr algn="just"/>
            <a:r>
              <a:rPr lang="en-US" sz="3200" b="1" dirty="0"/>
              <a:t>RESULTS</a:t>
            </a:r>
            <a:r>
              <a:rPr lang="en-US" sz="3200" dirty="0"/>
              <a:t> </a:t>
            </a:r>
          </a:p>
          <a:p>
            <a:pPr algn="just"/>
            <a:endParaRPr lang="en-US" sz="3200" dirty="0"/>
          </a:p>
          <a:p>
            <a:pPr marL="457200" indent="-457200" algn="just">
              <a:buFont typeface="Arial" panose="020B0604020202020204" pitchFamily="34" charset="0"/>
              <a:buChar char="•"/>
            </a:pPr>
            <a:r>
              <a:rPr lang="en-US" sz="3200" dirty="0"/>
              <a:t>The length and width of stomatal apertures significantly differs in both mutants in comparison to wildtype at 7am and noon.</a:t>
            </a:r>
          </a:p>
          <a:p>
            <a:pPr marL="457200" indent="-457200" algn="just">
              <a:buFont typeface="Arial" panose="020B0604020202020204" pitchFamily="34" charset="0"/>
              <a:buChar char="•"/>
            </a:pPr>
            <a:endParaRPr lang="en-US" sz="3200" dirty="0"/>
          </a:p>
          <a:p>
            <a:pPr marL="457200" indent="-457200" algn="just">
              <a:buFont typeface="Arial" panose="020B0604020202020204" pitchFamily="34" charset="0"/>
              <a:buChar char="•"/>
            </a:pPr>
            <a:r>
              <a:rPr lang="en-US" sz="3200" dirty="0"/>
              <a:t>Katanin mutant stomata do not change in width as do the wildtype (left).</a:t>
            </a:r>
          </a:p>
          <a:p>
            <a:pPr marL="457200" indent="-457200" algn="just">
              <a:buFont typeface="Arial" panose="020B0604020202020204" pitchFamily="34" charset="0"/>
              <a:buChar char="•"/>
            </a:pPr>
            <a:endParaRPr lang="en-US" sz="3200" dirty="0"/>
          </a:p>
          <a:p>
            <a:pPr marL="457200" indent="-457200" algn="just">
              <a:buFont typeface="Arial" panose="020B0604020202020204" pitchFamily="34" charset="0"/>
              <a:buChar char="•"/>
            </a:pPr>
            <a:r>
              <a:rPr lang="en-US" sz="3200" dirty="0" err="1"/>
              <a:t>Zwichel</a:t>
            </a:r>
            <a:r>
              <a:rPr lang="en-US" sz="3200" dirty="0"/>
              <a:t> mutants open larger than wildtype (right).</a:t>
            </a:r>
          </a:p>
          <a:p>
            <a:pPr marL="457200" indent="-457200" algn="just">
              <a:buFont typeface="Arial" panose="020B0604020202020204" pitchFamily="34" charset="0"/>
              <a:buChar char="•"/>
            </a:pPr>
            <a:endParaRPr lang="en-US" sz="3200" dirty="0"/>
          </a:p>
          <a:p>
            <a:pPr marL="457200" indent="-457200" algn="just">
              <a:buFont typeface="Arial" panose="020B0604020202020204" pitchFamily="34" charset="0"/>
              <a:buChar char="•"/>
            </a:pPr>
            <a:endParaRPr lang="en-US" sz="3200" dirty="0"/>
          </a:p>
          <a:p>
            <a:pPr algn="just"/>
            <a:endParaRPr lang="en-US" sz="3200" dirty="0"/>
          </a:p>
        </p:txBody>
      </p:sp>
      <p:sp>
        <p:nvSpPr>
          <p:cNvPr id="172" name="TextBox 171">
            <a:extLst>
              <a:ext uri="{FF2B5EF4-FFF2-40B4-BE49-F238E27FC236}">
                <a16:creationId xmlns:a16="http://schemas.microsoft.com/office/drawing/2014/main" id="{0DAC318B-3D6F-2A44-8A58-BDDAF8794937}"/>
              </a:ext>
            </a:extLst>
          </p:cNvPr>
          <p:cNvSpPr txBox="1"/>
          <p:nvPr/>
        </p:nvSpPr>
        <p:spPr>
          <a:xfrm>
            <a:off x="11369505" y="29443679"/>
            <a:ext cx="10058399" cy="1077218"/>
          </a:xfrm>
          <a:prstGeom prst="rect">
            <a:avLst/>
          </a:prstGeom>
          <a:noFill/>
        </p:spPr>
        <p:txBody>
          <a:bodyPr wrap="square" rtlCol="0">
            <a:spAutoFit/>
          </a:bodyPr>
          <a:lstStyle/>
          <a:p>
            <a:pPr algn="ctr"/>
            <a:r>
              <a:rPr lang="en-US" sz="3200" b="1" dirty="0"/>
              <a:t>Katanin and </a:t>
            </a:r>
            <a:r>
              <a:rPr lang="en-US" sz="3200" b="1" dirty="0" err="1"/>
              <a:t>zwichel</a:t>
            </a:r>
            <a:r>
              <a:rPr lang="en-US" sz="3200" b="1" dirty="0"/>
              <a:t> stomatal apertures </a:t>
            </a:r>
          </a:p>
          <a:p>
            <a:pPr algn="ctr"/>
            <a:r>
              <a:rPr lang="en-US" sz="3200" b="1" dirty="0"/>
              <a:t>differ from wildtype at both 7am and noon. </a:t>
            </a:r>
          </a:p>
        </p:txBody>
      </p:sp>
      <p:grpSp>
        <p:nvGrpSpPr>
          <p:cNvPr id="190" name="Group 189">
            <a:extLst>
              <a:ext uri="{FF2B5EF4-FFF2-40B4-BE49-F238E27FC236}">
                <a16:creationId xmlns:a16="http://schemas.microsoft.com/office/drawing/2014/main" id="{E519FC27-882C-7B49-B73A-53C218D85546}"/>
              </a:ext>
            </a:extLst>
          </p:cNvPr>
          <p:cNvGrpSpPr/>
          <p:nvPr/>
        </p:nvGrpSpPr>
        <p:grpSpPr>
          <a:xfrm>
            <a:off x="10270569" y="30829077"/>
            <a:ext cx="11788638" cy="9332658"/>
            <a:chOff x="10307786" y="30514540"/>
            <a:chExt cx="11788638" cy="9332658"/>
          </a:xfrm>
        </p:grpSpPr>
        <p:pic>
          <p:nvPicPr>
            <p:cNvPr id="98" name="Picture 97">
              <a:extLst>
                <a:ext uri="{FF2B5EF4-FFF2-40B4-BE49-F238E27FC236}">
                  <a16:creationId xmlns:a16="http://schemas.microsoft.com/office/drawing/2014/main" id="{14CB514B-BA58-7143-8053-FB3B783A8B77}"/>
                </a:ext>
              </a:extLst>
            </p:cNvPr>
            <p:cNvPicPr>
              <a:picLocks noChangeAspect="1"/>
            </p:cNvPicPr>
            <p:nvPr/>
          </p:nvPicPr>
          <p:blipFill rotWithShape="1">
            <a:blip r:embed="rId10"/>
            <a:srcRect l="17720" t="8602"/>
            <a:stretch/>
          </p:blipFill>
          <p:spPr>
            <a:xfrm>
              <a:off x="11186502" y="30514540"/>
              <a:ext cx="5640589" cy="9332658"/>
            </a:xfrm>
            <a:prstGeom prst="rect">
              <a:avLst/>
            </a:prstGeom>
          </p:spPr>
        </p:pic>
        <p:pic>
          <p:nvPicPr>
            <p:cNvPr id="99" name="Picture 98">
              <a:extLst>
                <a:ext uri="{FF2B5EF4-FFF2-40B4-BE49-F238E27FC236}">
                  <a16:creationId xmlns:a16="http://schemas.microsoft.com/office/drawing/2014/main" id="{1783FB1F-9609-BA43-A74B-D6EB73A8FAB5}"/>
                </a:ext>
              </a:extLst>
            </p:cNvPr>
            <p:cNvPicPr>
              <a:picLocks noChangeAspect="1"/>
            </p:cNvPicPr>
            <p:nvPr/>
          </p:nvPicPr>
          <p:blipFill rotWithShape="1">
            <a:blip r:embed="rId11"/>
            <a:srcRect l="17331" t="9237"/>
            <a:stretch/>
          </p:blipFill>
          <p:spPr>
            <a:xfrm>
              <a:off x="16455835" y="30588940"/>
              <a:ext cx="5640589" cy="9242152"/>
            </a:xfrm>
            <a:prstGeom prst="rect">
              <a:avLst/>
            </a:prstGeom>
          </p:spPr>
        </p:pic>
        <p:sp>
          <p:nvSpPr>
            <p:cNvPr id="173" name="TextBox 172">
              <a:extLst>
                <a:ext uri="{FF2B5EF4-FFF2-40B4-BE49-F238E27FC236}">
                  <a16:creationId xmlns:a16="http://schemas.microsoft.com/office/drawing/2014/main" id="{628C906B-BC63-5B4C-B311-05DDB0F24247}"/>
                </a:ext>
              </a:extLst>
            </p:cNvPr>
            <p:cNvSpPr txBox="1"/>
            <p:nvPr/>
          </p:nvSpPr>
          <p:spPr>
            <a:xfrm>
              <a:off x="10424806" y="36875259"/>
              <a:ext cx="835485" cy="369332"/>
            </a:xfrm>
            <a:prstGeom prst="rect">
              <a:avLst/>
            </a:prstGeom>
            <a:noFill/>
          </p:spPr>
          <p:txBody>
            <a:bodyPr wrap="none" rtlCol="0">
              <a:spAutoFit/>
            </a:bodyPr>
            <a:lstStyle/>
            <a:p>
              <a:r>
                <a:rPr lang="en-US" dirty="0"/>
                <a:t>2.7 um</a:t>
              </a:r>
            </a:p>
          </p:txBody>
        </p:sp>
        <p:sp>
          <p:nvSpPr>
            <p:cNvPr id="174" name="TextBox 173">
              <a:extLst>
                <a:ext uri="{FF2B5EF4-FFF2-40B4-BE49-F238E27FC236}">
                  <a16:creationId xmlns:a16="http://schemas.microsoft.com/office/drawing/2014/main" id="{3F85F5B6-2EBF-BD44-8091-8E93492618C3}"/>
                </a:ext>
              </a:extLst>
            </p:cNvPr>
            <p:cNvSpPr txBox="1"/>
            <p:nvPr/>
          </p:nvSpPr>
          <p:spPr>
            <a:xfrm>
              <a:off x="10424806" y="35830635"/>
              <a:ext cx="835485" cy="369332"/>
            </a:xfrm>
            <a:prstGeom prst="rect">
              <a:avLst/>
            </a:prstGeom>
            <a:noFill/>
          </p:spPr>
          <p:txBody>
            <a:bodyPr wrap="none" rtlCol="0">
              <a:spAutoFit/>
            </a:bodyPr>
            <a:lstStyle/>
            <a:p>
              <a:r>
                <a:rPr lang="en-US" dirty="0"/>
                <a:t>5.4 um</a:t>
              </a:r>
            </a:p>
          </p:txBody>
        </p:sp>
        <p:sp>
          <p:nvSpPr>
            <p:cNvPr id="175" name="TextBox 174">
              <a:extLst>
                <a:ext uri="{FF2B5EF4-FFF2-40B4-BE49-F238E27FC236}">
                  <a16:creationId xmlns:a16="http://schemas.microsoft.com/office/drawing/2014/main" id="{1CB679FF-A15B-164A-B4A0-B6CA5EACA119}"/>
                </a:ext>
              </a:extLst>
            </p:cNvPr>
            <p:cNvSpPr txBox="1"/>
            <p:nvPr/>
          </p:nvSpPr>
          <p:spPr>
            <a:xfrm>
              <a:off x="10424806" y="34781898"/>
              <a:ext cx="835485" cy="369332"/>
            </a:xfrm>
            <a:prstGeom prst="rect">
              <a:avLst/>
            </a:prstGeom>
            <a:noFill/>
          </p:spPr>
          <p:txBody>
            <a:bodyPr wrap="none" rtlCol="0">
              <a:spAutoFit/>
            </a:bodyPr>
            <a:lstStyle/>
            <a:p>
              <a:r>
                <a:rPr lang="en-US" dirty="0"/>
                <a:t>8.1 um</a:t>
              </a:r>
            </a:p>
          </p:txBody>
        </p:sp>
        <p:sp>
          <p:nvSpPr>
            <p:cNvPr id="176" name="TextBox 175">
              <a:extLst>
                <a:ext uri="{FF2B5EF4-FFF2-40B4-BE49-F238E27FC236}">
                  <a16:creationId xmlns:a16="http://schemas.microsoft.com/office/drawing/2014/main" id="{37B0E40F-B69F-8E47-B210-F670F87A9BE7}"/>
                </a:ext>
              </a:extLst>
            </p:cNvPr>
            <p:cNvSpPr txBox="1"/>
            <p:nvPr/>
          </p:nvSpPr>
          <p:spPr>
            <a:xfrm>
              <a:off x="10307786" y="33711610"/>
              <a:ext cx="952505" cy="369332"/>
            </a:xfrm>
            <a:prstGeom prst="rect">
              <a:avLst/>
            </a:prstGeom>
            <a:noFill/>
          </p:spPr>
          <p:txBody>
            <a:bodyPr wrap="none" rtlCol="0">
              <a:spAutoFit/>
            </a:bodyPr>
            <a:lstStyle/>
            <a:p>
              <a:r>
                <a:rPr lang="en-US" dirty="0"/>
                <a:t>10.8 um</a:t>
              </a:r>
            </a:p>
          </p:txBody>
        </p:sp>
        <p:sp>
          <p:nvSpPr>
            <p:cNvPr id="177" name="TextBox 176">
              <a:extLst>
                <a:ext uri="{FF2B5EF4-FFF2-40B4-BE49-F238E27FC236}">
                  <a16:creationId xmlns:a16="http://schemas.microsoft.com/office/drawing/2014/main" id="{90194F4F-04D9-874C-87CF-CA62DF417CE8}"/>
                </a:ext>
              </a:extLst>
            </p:cNvPr>
            <p:cNvSpPr txBox="1"/>
            <p:nvPr/>
          </p:nvSpPr>
          <p:spPr>
            <a:xfrm>
              <a:off x="10307786" y="32669309"/>
              <a:ext cx="952505" cy="369332"/>
            </a:xfrm>
            <a:prstGeom prst="rect">
              <a:avLst/>
            </a:prstGeom>
            <a:noFill/>
          </p:spPr>
          <p:txBody>
            <a:bodyPr wrap="none" rtlCol="0">
              <a:spAutoFit/>
            </a:bodyPr>
            <a:lstStyle/>
            <a:p>
              <a:r>
                <a:rPr lang="en-US" dirty="0"/>
                <a:t>13.5 um</a:t>
              </a:r>
            </a:p>
          </p:txBody>
        </p:sp>
        <p:sp>
          <p:nvSpPr>
            <p:cNvPr id="179" name="TextBox 178">
              <a:extLst>
                <a:ext uri="{FF2B5EF4-FFF2-40B4-BE49-F238E27FC236}">
                  <a16:creationId xmlns:a16="http://schemas.microsoft.com/office/drawing/2014/main" id="{4E3913C6-0559-CA4B-8D57-D077978E1AED}"/>
                </a:ext>
              </a:extLst>
            </p:cNvPr>
            <p:cNvSpPr txBox="1"/>
            <p:nvPr/>
          </p:nvSpPr>
          <p:spPr>
            <a:xfrm>
              <a:off x="10307786" y="31572629"/>
              <a:ext cx="952505" cy="369332"/>
            </a:xfrm>
            <a:prstGeom prst="rect">
              <a:avLst/>
            </a:prstGeom>
            <a:noFill/>
          </p:spPr>
          <p:txBody>
            <a:bodyPr wrap="none" rtlCol="0">
              <a:spAutoFit/>
            </a:bodyPr>
            <a:lstStyle/>
            <a:p>
              <a:r>
                <a:rPr lang="en-US" dirty="0"/>
                <a:t>16.2 um</a:t>
              </a:r>
            </a:p>
          </p:txBody>
        </p:sp>
      </p:grpSp>
      <p:graphicFrame>
        <p:nvGraphicFramePr>
          <p:cNvPr id="180" name="Table 179">
            <a:extLst>
              <a:ext uri="{FF2B5EF4-FFF2-40B4-BE49-F238E27FC236}">
                <a16:creationId xmlns:a16="http://schemas.microsoft.com/office/drawing/2014/main" id="{23ED949F-B8D5-EC4C-9DA3-8BAA807E34A2}"/>
              </a:ext>
            </a:extLst>
          </p:cNvPr>
          <p:cNvGraphicFramePr>
            <a:graphicFrameLocks noGrp="1"/>
          </p:cNvGraphicFramePr>
          <p:nvPr>
            <p:extLst>
              <p:ext uri="{D42A27DB-BD31-4B8C-83A1-F6EECF244321}">
                <p14:modId xmlns:p14="http://schemas.microsoft.com/office/powerpoint/2010/main" val="1403824084"/>
              </p:ext>
            </p:extLst>
          </p:nvPr>
        </p:nvGraphicFramePr>
        <p:xfrm>
          <a:off x="1066652" y="35308890"/>
          <a:ext cx="8864854" cy="1110828"/>
        </p:xfrm>
        <a:graphic>
          <a:graphicData uri="http://schemas.openxmlformats.org/drawingml/2006/table">
            <a:tbl>
              <a:tblPr firstRow="1" firstCol="1" bandRow="1">
                <a:tableStyleId>{5C22544A-7EE6-4342-B048-85BDC9FD1C3A}</a:tableStyleId>
              </a:tblPr>
              <a:tblGrid>
                <a:gridCol w="2330218">
                  <a:extLst>
                    <a:ext uri="{9D8B030D-6E8A-4147-A177-3AD203B41FA5}">
                      <a16:colId xmlns:a16="http://schemas.microsoft.com/office/drawing/2014/main" val="2358828264"/>
                    </a:ext>
                  </a:extLst>
                </a:gridCol>
                <a:gridCol w="2220256">
                  <a:extLst>
                    <a:ext uri="{9D8B030D-6E8A-4147-A177-3AD203B41FA5}">
                      <a16:colId xmlns:a16="http://schemas.microsoft.com/office/drawing/2014/main" val="3179985473"/>
                    </a:ext>
                  </a:extLst>
                </a:gridCol>
                <a:gridCol w="2220256">
                  <a:extLst>
                    <a:ext uri="{9D8B030D-6E8A-4147-A177-3AD203B41FA5}">
                      <a16:colId xmlns:a16="http://schemas.microsoft.com/office/drawing/2014/main" val="231561804"/>
                    </a:ext>
                  </a:extLst>
                </a:gridCol>
                <a:gridCol w="2094124">
                  <a:extLst>
                    <a:ext uri="{9D8B030D-6E8A-4147-A177-3AD203B41FA5}">
                      <a16:colId xmlns:a16="http://schemas.microsoft.com/office/drawing/2014/main" val="3842486411"/>
                    </a:ext>
                  </a:extLst>
                </a:gridCol>
              </a:tblGrid>
              <a:tr h="278836">
                <a:tc>
                  <a:txBody>
                    <a:bodyPr/>
                    <a:lstStyle/>
                    <a:p>
                      <a:pPr marL="0" marR="0">
                        <a:spcBef>
                          <a:spcPts val="0"/>
                        </a:spcBef>
                        <a:spcAft>
                          <a:spcPts val="0"/>
                        </a:spcAft>
                      </a:pPr>
                      <a:r>
                        <a:rPr lang="en-US" sz="1800" dirty="0">
                          <a:effectLst/>
                        </a:rPr>
                        <a:t>LENGTH Average (N#)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WT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a:effectLst/>
                        </a:rPr>
                        <a:t>ZWI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p value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extLst>
                  <a:ext uri="{0D108BD9-81ED-4DB2-BD59-A6C34878D82A}">
                    <a16:rowId xmlns:a16="http://schemas.microsoft.com/office/drawing/2014/main" val="282079291"/>
                  </a:ext>
                </a:extLst>
              </a:tr>
              <a:tr h="278836">
                <a:tc>
                  <a:txBody>
                    <a:bodyPr/>
                    <a:lstStyle/>
                    <a:p>
                      <a:pPr marL="0" marR="0">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10.5 (600)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9.7 (773)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0.003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extLst>
                  <a:ext uri="{0D108BD9-81ED-4DB2-BD59-A6C34878D82A}">
                    <a16:rowId xmlns:a16="http://schemas.microsoft.com/office/drawing/2014/main" val="3086244573"/>
                  </a:ext>
                </a:extLst>
              </a:tr>
              <a:tr h="271300">
                <a:tc>
                  <a:txBody>
                    <a:bodyPr/>
                    <a:lstStyle/>
                    <a:p>
                      <a:pPr marL="0" marR="0">
                        <a:spcBef>
                          <a:spcPts val="0"/>
                        </a:spcBef>
                        <a:spcAft>
                          <a:spcPts val="0"/>
                        </a:spcAft>
                      </a:pPr>
                      <a:r>
                        <a:rPr lang="en-US" sz="1800">
                          <a:effectLst/>
                        </a:rPr>
                        <a:t>Noon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9.7 (592)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11.4 (452)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&lt;0.0001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extLst>
                  <a:ext uri="{0D108BD9-81ED-4DB2-BD59-A6C34878D82A}">
                    <a16:rowId xmlns:a16="http://schemas.microsoft.com/office/drawing/2014/main" val="3730094789"/>
                  </a:ext>
                </a:extLst>
              </a:tr>
              <a:tr h="278836">
                <a:tc>
                  <a:txBody>
                    <a:bodyPr/>
                    <a:lstStyle/>
                    <a:p>
                      <a:pPr marL="0" marR="0">
                        <a:spcBef>
                          <a:spcPts val="0"/>
                        </a:spcBef>
                        <a:spcAft>
                          <a:spcPts val="0"/>
                        </a:spcAft>
                      </a:pPr>
                      <a:r>
                        <a:rPr lang="en-US" sz="1800">
                          <a:effectLst/>
                        </a:rPr>
                        <a:t>p value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0.0005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&lt;0.0001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extLst>
                  <a:ext uri="{0D108BD9-81ED-4DB2-BD59-A6C34878D82A}">
                    <a16:rowId xmlns:a16="http://schemas.microsoft.com/office/drawing/2014/main" val="4034331664"/>
                  </a:ext>
                </a:extLst>
              </a:tr>
            </a:tbl>
          </a:graphicData>
        </a:graphic>
      </p:graphicFrame>
      <p:graphicFrame>
        <p:nvGraphicFramePr>
          <p:cNvPr id="182" name="Table 181">
            <a:extLst>
              <a:ext uri="{FF2B5EF4-FFF2-40B4-BE49-F238E27FC236}">
                <a16:creationId xmlns:a16="http://schemas.microsoft.com/office/drawing/2014/main" id="{8961F6A2-D19B-F649-BCE6-02CFB3ED462D}"/>
              </a:ext>
            </a:extLst>
          </p:cNvPr>
          <p:cNvGraphicFramePr>
            <a:graphicFrameLocks noGrp="1"/>
          </p:cNvGraphicFramePr>
          <p:nvPr>
            <p:extLst>
              <p:ext uri="{D42A27DB-BD31-4B8C-83A1-F6EECF244321}">
                <p14:modId xmlns:p14="http://schemas.microsoft.com/office/powerpoint/2010/main" val="4011658707"/>
              </p:ext>
            </p:extLst>
          </p:nvPr>
        </p:nvGraphicFramePr>
        <p:xfrm>
          <a:off x="1066652" y="36678023"/>
          <a:ext cx="8864852" cy="1097280"/>
        </p:xfrm>
        <a:graphic>
          <a:graphicData uri="http://schemas.openxmlformats.org/drawingml/2006/table">
            <a:tbl>
              <a:tblPr firstRow="1" firstCol="1" bandRow="1">
                <a:tableStyleId>{5C22544A-7EE6-4342-B048-85BDC9FD1C3A}</a:tableStyleId>
              </a:tblPr>
              <a:tblGrid>
                <a:gridCol w="2308134">
                  <a:extLst>
                    <a:ext uri="{9D8B030D-6E8A-4147-A177-3AD203B41FA5}">
                      <a16:colId xmlns:a16="http://schemas.microsoft.com/office/drawing/2014/main" val="3582936139"/>
                    </a:ext>
                  </a:extLst>
                </a:gridCol>
                <a:gridCol w="2227146">
                  <a:extLst>
                    <a:ext uri="{9D8B030D-6E8A-4147-A177-3AD203B41FA5}">
                      <a16:colId xmlns:a16="http://schemas.microsoft.com/office/drawing/2014/main" val="846020285"/>
                    </a:ext>
                  </a:extLst>
                </a:gridCol>
                <a:gridCol w="2227146">
                  <a:extLst>
                    <a:ext uri="{9D8B030D-6E8A-4147-A177-3AD203B41FA5}">
                      <a16:colId xmlns:a16="http://schemas.microsoft.com/office/drawing/2014/main" val="2824312870"/>
                    </a:ext>
                  </a:extLst>
                </a:gridCol>
                <a:gridCol w="2102426">
                  <a:extLst>
                    <a:ext uri="{9D8B030D-6E8A-4147-A177-3AD203B41FA5}">
                      <a16:colId xmlns:a16="http://schemas.microsoft.com/office/drawing/2014/main" val="422949808"/>
                    </a:ext>
                  </a:extLst>
                </a:gridCol>
              </a:tblGrid>
              <a:tr h="271300">
                <a:tc>
                  <a:txBody>
                    <a:bodyPr/>
                    <a:lstStyle/>
                    <a:p>
                      <a:pPr marL="0" marR="0">
                        <a:spcBef>
                          <a:spcPts val="0"/>
                        </a:spcBef>
                        <a:spcAft>
                          <a:spcPts val="0"/>
                        </a:spcAft>
                      </a:pPr>
                      <a:r>
                        <a:rPr lang="en-US" sz="1800" dirty="0">
                          <a:effectLst/>
                        </a:rPr>
                        <a:t>WIDTH Average (N#)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a:effectLst/>
                        </a:rPr>
                        <a:t>WT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a:effectLst/>
                        </a:rPr>
                        <a:t>ZWI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a:effectLst/>
                        </a:rPr>
                        <a:t>p value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extLst>
                  <a:ext uri="{0D108BD9-81ED-4DB2-BD59-A6C34878D82A}">
                    <a16:rowId xmlns:a16="http://schemas.microsoft.com/office/drawing/2014/main" val="2541464123"/>
                  </a:ext>
                </a:extLst>
              </a:tr>
              <a:tr h="271300">
                <a:tc>
                  <a:txBody>
                    <a:bodyPr/>
                    <a:lstStyle/>
                    <a:p>
                      <a:pPr marL="0" marR="0">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4.1 (600)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4.1 (773)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a:effectLst/>
                        </a:rPr>
                        <a:t>0.93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extLst>
                  <a:ext uri="{0D108BD9-81ED-4DB2-BD59-A6C34878D82A}">
                    <a16:rowId xmlns:a16="http://schemas.microsoft.com/office/drawing/2014/main" val="1835150012"/>
                  </a:ext>
                </a:extLst>
              </a:tr>
              <a:tr h="271300">
                <a:tc>
                  <a:txBody>
                    <a:bodyPr/>
                    <a:lstStyle/>
                    <a:p>
                      <a:pPr marL="0" marR="0">
                        <a:spcBef>
                          <a:spcPts val="0"/>
                        </a:spcBef>
                        <a:spcAft>
                          <a:spcPts val="0"/>
                        </a:spcAft>
                      </a:pPr>
                      <a:r>
                        <a:rPr lang="en-US" sz="1800">
                          <a:effectLst/>
                        </a:rPr>
                        <a:t>Noon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3.7 (592)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4.5 (452)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&lt;0.0001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extLst>
                  <a:ext uri="{0D108BD9-81ED-4DB2-BD59-A6C34878D82A}">
                    <a16:rowId xmlns:a16="http://schemas.microsoft.com/office/drawing/2014/main" val="224213436"/>
                  </a:ext>
                </a:extLst>
              </a:tr>
              <a:tr h="271300">
                <a:tc>
                  <a:txBody>
                    <a:bodyPr/>
                    <a:lstStyle/>
                    <a:p>
                      <a:pPr marL="0" marR="0">
                        <a:spcBef>
                          <a:spcPts val="0"/>
                        </a:spcBef>
                        <a:spcAft>
                          <a:spcPts val="0"/>
                        </a:spcAft>
                      </a:pPr>
                      <a:r>
                        <a:rPr lang="en-US" sz="1800">
                          <a:effectLst/>
                        </a:rPr>
                        <a:t>p value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a:effectLst/>
                        </a:rPr>
                        <a:t>&lt;0.0001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&lt;0.0001</a:t>
                      </a:r>
                    </a:p>
                  </a:txBody>
                  <a:tcPr marL="101737" marR="101737" marT="0" marB="0"/>
                </a:tc>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extLst>
                  <a:ext uri="{0D108BD9-81ED-4DB2-BD59-A6C34878D82A}">
                    <a16:rowId xmlns:a16="http://schemas.microsoft.com/office/drawing/2014/main" val="3168426901"/>
                  </a:ext>
                </a:extLst>
              </a:tr>
            </a:tbl>
          </a:graphicData>
        </a:graphic>
      </p:graphicFrame>
      <p:graphicFrame>
        <p:nvGraphicFramePr>
          <p:cNvPr id="183" name="Table 182">
            <a:extLst>
              <a:ext uri="{FF2B5EF4-FFF2-40B4-BE49-F238E27FC236}">
                <a16:creationId xmlns:a16="http://schemas.microsoft.com/office/drawing/2014/main" id="{91C13FA8-28C3-D942-BA44-947F0C4FD7D8}"/>
              </a:ext>
            </a:extLst>
          </p:cNvPr>
          <p:cNvGraphicFramePr>
            <a:graphicFrameLocks noGrp="1"/>
          </p:cNvGraphicFramePr>
          <p:nvPr>
            <p:extLst>
              <p:ext uri="{D42A27DB-BD31-4B8C-83A1-F6EECF244321}">
                <p14:modId xmlns:p14="http://schemas.microsoft.com/office/powerpoint/2010/main" val="1655186965"/>
              </p:ext>
            </p:extLst>
          </p:nvPr>
        </p:nvGraphicFramePr>
        <p:xfrm>
          <a:off x="1094911" y="39389194"/>
          <a:ext cx="8823886" cy="1097280"/>
        </p:xfrm>
        <a:graphic>
          <a:graphicData uri="http://schemas.openxmlformats.org/drawingml/2006/table">
            <a:tbl>
              <a:tblPr firstRow="1" firstCol="1" bandRow="1">
                <a:tableStyleId>{5C22544A-7EE6-4342-B048-85BDC9FD1C3A}</a:tableStyleId>
              </a:tblPr>
              <a:tblGrid>
                <a:gridCol w="2296606">
                  <a:extLst>
                    <a:ext uri="{9D8B030D-6E8A-4147-A177-3AD203B41FA5}">
                      <a16:colId xmlns:a16="http://schemas.microsoft.com/office/drawing/2014/main" val="867051461"/>
                    </a:ext>
                  </a:extLst>
                </a:gridCol>
                <a:gridCol w="2217301">
                  <a:extLst>
                    <a:ext uri="{9D8B030D-6E8A-4147-A177-3AD203B41FA5}">
                      <a16:colId xmlns:a16="http://schemas.microsoft.com/office/drawing/2014/main" val="1975056042"/>
                    </a:ext>
                  </a:extLst>
                </a:gridCol>
                <a:gridCol w="2217301">
                  <a:extLst>
                    <a:ext uri="{9D8B030D-6E8A-4147-A177-3AD203B41FA5}">
                      <a16:colId xmlns:a16="http://schemas.microsoft.com/office/drawing/2014/main" val="1674818027"/>
                    </a:ext>
                  </a:extLst>
                </a:gridCol>
                <a:gridCol w="2092678">
                  <a:extLst>
                    <a:ext uri="{9D8B030D-6E8A-4147-A177-3AD203B41FA5}">
                      <a16:colId xmlns:a16="http://schemas.microsoft.com/office/drawing/2014/main" val="2728892107"/>
                    </a:ext>
                  </a:extLst>
                </a:gridCol>
              </a:tblGrid>
              <a:tr h="271300">
                <a:tc>
                  <a:txBody>
                    <a:bodyPr/>
                    <a:lstStyle/>
                    <a:p>
                      <a:pPr marL="0" marR="0">
                        <a:spcBef>
                          <a:spcPts val="0"/>
                        </a:spcBef>
                        <a:spcAft>
                          <a:spcPts val="0"/>
                        </a:spcAft>
                      </a:pPr>
                      <a:r>
                        <a:rPr lang="en-US" sz="1800" dirty="0">
                          <a:effectLst/>
                        </a:rPr>
                        <a:t>WIDTH Average (N#)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8" marR="101738" marT="0" marB="0"/>
                </a:tc>
                <a:tc>
                  <a:txBody>
                    <a:bodyPr/>
                    <a:lstStyle/>
                    <a:p>
                      <a:pPr marL="0" marR="0">
                        <a:spcBef>
                          <a:spcPts val="0"/>
                        </a:spcBef>
                        <a:spcAft>
                          <a:spcPts val="0"/>
                        </a:spcAft>
                      </a:pPr>
                      <a:r>
                        <a:rPr lang="en-US" sz="1800" dirty="0">
                          <a:effectLst/>
                        </a:rPr>
                        <a:t>WT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8" marR="101738" marT="0" marB="0"/>
                </a:tc>
                <a:tc>
                  <a:txBody>
                    <a:bodyPr/>
                    <a:lstStyle/>
                    <a:p>
                      <a:pPr marL="0" marR="0">
                        <a:spcBef>
                          <a:spcPts val="0"/>
                        </a:spcBef>
                        <a:spcAft>
                          <a:spcPts val="0"/>
                        </a:spcAft>
                      </a:pPr>
                      <a:r>
                        <a:rPr lang="en-US" sz="1800">
                          <a:effectLst/>
                        </a:rPr>
                        <a:t>KAT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8" marR="101738" marT="0" marB="0"/>
                </a:tc>
                <a:tc>
                  <a:txBody>
                    <a:bodyPr/>
                    <a:lstStyle/>
                    <a:p>
                      <a:pPr marL="0" marR="0">
                        <a:spcBef>
                          <a:spcPts val="0"/>
                        </a:spcBef>
                        <a:spcAft>
                          <a:spcPts val="0"/>
                        </a:spcAft>
                      </a:pPr>
                      <a:r>
                        <a:rPr lang="en-US" sz="1800">
                          <a:effectLst/>
                        </a:rPr>
                        <a:t>p value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8" marR="101738" marT="0" marB="0"/>
                </a:tc>
                <a:extLst>
                  <a:ext uri="{0D108BD9-81ED-4DB2-BD59-A6C34878D82A}">
                    <a16:rowId xmlns:a16="http://schemas.microsoft.com/office/drawing/2014/main" val="3201702865"/>
                  </a:ext>
                </a:extLst>
              </a:tr>
              <a:tr h="271300">
                <a:tc>
                  <a:txBody>
                    <a:bodyPr/>
                    <a:lstStyle/>
                    <a:p>
                      <a:pPr marL="0" marR="0">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8" marR="101738" marT="0" marB="0"/>
                </a:tc>
                <a:tc>
                  <a:txBody>
                    <a:bodyPr/>
                    <a:lstStyle/>
                    <a:p>
                      <a:pPr marL="0" marR="0">
                        <a:spcBef>
                          <a:spcPts val="0"/>
                        </a:spcBef>
                        <a:spcAft>
                          <a:spcPts val="0"/>
                        </a:spcAft>
                      </a:pPr>
                      <a:r>
                        <a:rPr lang="en-US" sz="1800" dirty="0">
                          <a:effectLst/>
                        </a:rPr>
                        <a:t>5.0 (1155)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8" marR="101738" marT="0" marB="0"/>
                </a:tc>
                <a:tc>
                  <a:txBody>
                    <a:bodyPr/>
                    <a:lstStyle/>
                    <a:p>
                      <a:pPr marL="0" marR="0">
                        <a:spcBef>
                          <a:spcPts val="0"/>
                        </a:spcBef>
                        <a:spcAft>
                          <a:spcPts val="0"/>
                        </a:spcAft>
                      </a:pPr>
                      <a:r>
                        <a:rPr lang="en-US" sz="1800" dirty="0">
                          <a:effectLst/>
                        </a:rPr>
                        <a:t>5.2 (1248)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8" marR="101738" marT="0" marB="0"/>
                </a:tc>
                <a:tc>
                  <a:txBody>
                    <a:bodyPr/>
                    <a:lstStyle/>
                    <a:p>
                      <a:pPr marL="0" marR="0">
                        <a:spcBef>
                          <a:spcPts val="0"/>
                        </a:spcBef>
                        <a:spcAft>
                          <a:spcPts val="0"/>
                        </a:spcAft>
                      </a:pPr>
                      <a:r>
                        <a:rPr lang="en-US" sz="1800" dirty="0">
                          <a:effectLst/>
                        </a:rPr>
                        <a:t>0.0002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8" marR="101738" marT="0" marB="0"/>
                </a:tc>
                <a:extLst>
                  <a:ext uri="{0D108BD9-81ED-4DB2-BD59-A6C34878D82A}">
                    <a16:rowId xmlns:a16="http://schemas.microsoft.com/office/drawing/2014/main" val="1545416385"/>
                  </a:ext>
                </a:extLst>
              </a:tr>
              <a:tr h="271300">
                <a:tc>
                  <a:txBody>
                    <a:bodyPr/>
                    <a:lstStyle/>
                    <a:p>
                      <a:pPr marL="0" marR="0">
                        <a:spcBef>
                          <a:spcPts val="0"/>
                        </a:spcBef>
                        <a:spcAft>
                          <a:spcPts val="0"/>
                        </a:spcAft>
                      </a:pPr>
                      <a:r>
                        <a:rPr lang="en-US" sz="1800">
                          <a:effectLst/>
                        </a:rPr>
                        <a:t>Noon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8" marR="101738" marT="0" marB="0"/>
                </a:tc>
                <a:tc>
                  <a:txBody>
                    <a:bodyPr/>
                    <a:lstStyle/>
                    <a:p>
                      <a:pPr marL="0" marR="0">
                        <a:spcBef>
                          <a:spcPts val="0"/>
                        </a:spcBef>
                        <a:spcAft>
                          <a:spcPts val="0"/>
                        </a:spcAft>
                      </a:pPr>
                      <a:r>
                        <a:rPr lang="en-US" sz="1800" dirty="0">
                          <a:effectLst/>
                        </a:rPr>
                        <a:t>4.6 (887)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8" marR="101738" marT="0" marB="0"/>
                </a:tc>
                <a:tc>
                  <a:txBody>
                    <a:bodyPr/>
                    <a:lstStyle/>
                    <a:p>
                      <a:pPr marL="0" marR="0">
                        <a:spcBef>
                          <a:spcPts val="0"/>
                        </a:spcBef>
                        <a:spcAft>
                          <a:spcPts val="0"/>
                        </a:spcAft>
                      </a:pPr>
                      <a:r>
                        <a:rPr lang="en-US" sz="1800" dirty="0">
                          <a:effectLst/>
                        </a:rPr>
                        <a:t>5.3 (881)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8" marR="101738" marT="0" marB="0"/>
                </a:tc>
                <a:tc>
                  <a:txBody>
                    <a:bodyPr/>
                    <a:lstStyle/>
                    <a:p>
                      <a:pPr marL="0" marR="0">
                        <a:spcBef>
                          <a:spcPts val="0"/>
                        </a:spcBef>
                        <a:spcAft>
                          <a:spcPts val="0"/>
                        </a:spcAft>
                      </a:pPr>
                      <a:r>
                        <a:rPr lang="en-US" sz="1800">
                          <a:effectLst/>
                        </a:rPr>
                        <a:t>&lt;0.0001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8" marR="101738" marT="0" marB="0"/>
                </a:tc>
                <a:extLst>
                  <a:ext uri="{0D108BD9-81ED-4DB2-BD59-A6C34878D82A}">
                    <a16:rowId xmlns:a16="http://schemas.microsoft.com/office/drawing/2014/main" val="2553928939"/>
                  </a:ext>
                </a:extLst>
              </a:tr>
              <a:tr h="271300">
                <a:tc>
                  <a:txBody>
                    <a:bodyPr/>
                    <a:lstStyle/>
                    <a:p>
                      <a:pPr marL="0" marR="0">
                        <a:spcBef>
                          <a:spcPts val="0"/>
                        </a:spcBef>
                        <a:spcAft>
                          <a:spcPts val="0"/>
                        </a:spcAft>
                      </a:pPr>
                      <a:r>
                        <a:rPr lang="en-US" sz="1800">
                          <a:effectLst/>
                        </a:rPr>
                        <a:t>p value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8" marR="101738" marT="0" marB="0"/>
                </a:tc>
                <a:tc>
                  <a:txBody>
                    <a:bodyPr/>
                    <a:lstStyle/>
                    <a:p>
                      <a:pPr marL="0" marR="0">
                        <a:spcBef>
                          <a:spcPts val="0"/>
                        </a:spcBef>
                        <a:spcAft>
                          <a:spcPts val="0"/>
                        </a:spcAft>
                      </a:pPr>
                      <a:r>
                        <a:rPr lang="en-US" sz="1800">
                          <a:effectLst/>
                        </a:rPr>
                        <a:t>&lt;0.0001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8" marR="101738" marT="0" marB="0"/>
                </a:tc>
                <a:tc>
                  <a:txBody>
                    <a:bodyPr/>
                    <a:lstStyle/>
                    <a:p>
                      <a:pPr marL="0" marR="0">
                        <a:spcBef>
                          <a:spcPts val="0"/>
                        </a:spcBef>
                        <a:spcAft>
                          <a:spcPts val="0"/>
                        </a:spcAft>
                      </a:pPr>
                      <a:r>
                        <a:rPr lang="en-US" sz="1800" dirty="0">
                          <a:effectLst/>
                        </a:rPr>
                        <a:t>0.12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8" marR="101738" marT="0" marB="0"/>
                </a:tc>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8" marR="101738" marT="0" marB="0"/>
                </a:tc>
                <a:extLst>
                  <a:ext uri="{0D108BD9-81ED-4DB2-BD59-A6C34878D82A}">
                    <a16:rowId xmlns:a16="http://schemas.microsoft.com/office/drawing/2014/main" val="3565316626"/>
                  </a:ext>
                </a:extLst>
              </a:tr>
            </a:tbl>
          </a:graphicData>
        </a:graphic>
      </p:graphicFrame>
      <p:graphicFrame>
        <p:nvGraphicFramePr>
          <p:cNvPr id="184" name="Table 183">
            <a:extLst>
              <a:ext uri="{FF2B5EF4-FFF2-40B4-BE49-F238E27FC236}">
                <a16:creationId xmlns:a16="http://schemas.microsoft.com/office/drawing/2014/main" id="{FF90E584-5D75-4344-A68E-CB6788862FFC}"/>
              </a:ext>
            </a:extLst>
          </p:cNvPr>
          <p:cNvGraphicFramePr>
            <a:graphicFrameLocks noGrp="1"/>
          </p:cNvGraphicFramePr>
          <p:nvPr>
            <p:extLst>
              <p:ext uri="{D42A27DB-BD31-4B8C-83A1-F6EECF244321}">
                <p14:modId xmlns:p14="http://schemas.microsoft.com/office/powerpoint/2010/main" val="663121657"/>
              </p:ext>
            </p:extLst>
          </p:nvPr>
        </p:nvGraphicFramePr>
        <p:xfrm>
          <a:off x="1055783" y="38033608"/>
          <a:ext cx="8864853" cy="1097280"/>
        </p:xfrm>
        <a:graphic>
          <a:graphicData uri="http://schemas.openxmlformats.org/drawingml/2006/table">
            <a:tbl>
              <a:tblPr firstRow="1" firstCol="1" bandRow="1">
                <a:tableStyleId>{5C22544A-7EE6-4342-B048-85BDC9FD1C3A}</a:tableStyleId>
              </a:tblPr>
              <a:tblGrid>
                <a:gridCol w="2328957">
                  <a:extLst>
                    <a:ext uri="{9D8B030D-6E8A-4147-A177-3AD203B41FA5}">
                      <a16:colId xmlns:a16="http://schemas.microsoft.com/office/drawing/2014/main" val="1419995828"/>
                    </a:ext>
                  </a:extLst>
                </a:gridCol>
                <a:gridCol w="2221045">
                  <a:extLst>
                    <a:ext uri="{9D8B030D-6E8A-4147-A177-3AD203B41FA5}">
                      <a16:colId xmlns:a16="http://schemas.microsoft.com/office/drawing/2014/main" val="1162944628"/>
                    </a:ext>
                  </a:extLst>
                </a:gridCol>
                <a:gridCol w="2221045">
                  <a:extLst>
                    <a:ext uri="{9D8B030D-6E8A-4147-A177-3AD203B41FA5}">
                      <a16:colId xmlns:a16="http://schemas.microsoft.com/office/drawing/2014/main" val="2836295798"/>
                    </a:ext>
                  </a:extLst>
                </a:gridCol>
                <a:gridCol w="2093806">
                  <a:extLst>
                    <a:ext uri="{9D8B030D-6E8A-4147-A177-3AD203B41FA5}">
                      <a16:colId xmlns:a16="http://schemas.microsoft.com/office/drawing/2014/main" val="3834153158"/>
                    </a:ext>
                  </a:extLst>
                </a:gridCol>
              </a:tblGrid>
              <a:tr h="271300">
                <a:tc>
                  <a:txBody>
                    <a:bodyPr/>
                    <a:lstStyle/>
                    <a:p>
                      <a:pPr marL="0" marR="0">
                        <a:spcBef>
                          <a:spcPts val="0"/>
                        </a:spcBef>
                        <a:spcAft>
                          <a:spcPts val="0"/>
                        </a:spcAft>
                      </a:pPr>
                      <a:r>
                        <a:rPr lang="en-US" sz="1800" dirty="0">
                          <a:effectLst/>
                        </a:rPr>
                        <a:t>LENGTH Average (N#)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a:effectLst/>
                        </a:rPr>
                        <a:t>WT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a:effectLst/>
                        </a:rPr>
                        <a:t>KAT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a:effectLst/>
                        </a:rPr>
                        <a:t>p value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extLst>
                  <a:ext uri="{0D108BD9-81ED-4DB2-BD59-A6C34878D82A}">
                    <a16:rowId xmlns:a16="http://schemas.microsoft.com/office/drawing/2014/main" val="413580919"/>
                  </a:ext>
                </a:extLst>
              </a:tr>
              <a:tr h="271300">
                <a:tc>
                  <a:txBody>
                    <a:bodyPr/>
                    <a:lstStyle/>
                    <a:p>
                      <a:pPr marL="0" marR="0">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10.6 (1155)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10.4 (1248)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a:effectLst/>
                        </a:rPr>
                        <a:t>0.07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extLst>
                  <a:ext uri="{0D108BD9-81ED-4DB2-BD59-A6C34878D82A}">
                    <a16:rowId xmlns:a16="http://schemas.microsoft.com/office/drawing/2014/main" val="909480882"/>
                  </a:ext>
                </a:extLst>
              </a:tr>
              <a:tr h="271300">
                <a:tc>
                  <a:txBody>
                    <a:bodyPr/>
                    <a:lstStyle/>
                    <a:p>
                      <a:pPr marL="0" marR="0">
                        <a:spcBef>
                          <a:spcPts val="0"/>
                        </a:spcBef>
                        <a:spcAft>
                          <a:spcPts val="0"/>
                        </a:spcAft>
                      </a:pPr>
                      <a:r>
                        <a:rPr lang="en-US" sz="1800">
                          <a:effectLst/>
                        </a:rPr>
                        <a:t>Noon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12.2 (887)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10.7 (881)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&lt;0.0001</a:t>
                      </a:r>
                    </a:p>
                  </a:txBody>
                  <a:tcPr marL="101737" marR="101737" marT="0" marB="0"/>
                </a:tc>
                <a:extLst>
                  <a:ext uri="{0D108BD9-81ED-4DB2-BD59-A6C34878D82A}">
                    <a16:rowId xmlns:a16="http://schemas.microsoft.com/office/drawing/2014/main" val="3607241643"/>
                  </a:ext>
                </a:extLst>
              </a:tr>
              <a:tr h="271300">
                <a:tc>
                  <a:txBody>
                    <a:bodyPr/>
                    <a:lstStyle/>
                    <a:p>
                      <a:pPr marL="0" marR="0">
                        <a:spcBef>
                          <a:spcPts val="0"/>
                        </a:spcBef>
                        <a:spcAft>
                          <a:spcPts val="0"/>
                        </a:spcAft>
                      </a:pPr>
                      <a:r>
                        <a:rPr lang="en-US" sz="1800">
                          <a:effectLst/>
                        </a:rPr>
                        <a:t>p value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a:effectLst/>
                        </a:rPr>
                        <a:t>&lt;0.0001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a:effectLst/>
                        </a:rPr>
                        <a:t>&lt;0.0001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1737" marR="101737" marT="0" marB="0"/>
                </a:tc>
                <a:extLst>
                  <a:ext uri="{0D108BD9-81ED-4DB2-BD59-A6C34878D82A}">
                    <a16:rowId xmlns:a16="http://schemas.microsoft.com/office/drawing/2014/main" val="4179083893"/>
                  </a:ext>
                </a:extLst>
              </a:tr>
            </a:tbl>
          </a:graphicData>
        </a:graphic>
      </p:graphicFrame>
      <p:sp>
        <p:nvSpPr>
          <p:cNvPr id="185" name="TextBox 184">
            <a:extLst>
              <a:ext uri="{FF2B5EF4-FFF2-40B4-BE49-F238E27FC236}">
                <a16:creationId xmlns:a16="http://schemas.microsoft.com/office/drawing/2014/main" id="{E0056816-B060-9142-B6A7-6C4B8F912728}"/>
              </a:ext>
            </a:extLst>
          </p:cNvPr>
          <p:cNvSpPr txBox="1"/>
          <p:nvPr/>
        </p:nvSpPr>
        <p:spPr>
          <a:xfrm>
            <a:off x="1094911" y="34790454"/>
            <a:ext cx="8800080" cy="523220"/>
          </a:xfrm>
          <a:prstGeom prst="rect">
            <a:avLst/>
          </a:prstGeom>
          <a:noFill/>
        </p:spPr>
        <p:txBody>
          <a:bodyPr wrap="square" rtlCol="0">
            <a:spAutoFit/>
          </a:bodyPr>
          <a:lstStyle/>
          <a:p>
            <a:pPr algn="ctr"/>
            <a:r>
              <a:rPr lang="en-US" sz="2800" b="1" dirty="0"/>
              <a:t>Quantification of </a:t>
            </a:r>
            <a:r>
              <a:rPr lang="en-US" sz="2800" b="1" i="1" dirty="0"/>
              <a:t>katanin </a:t>
            </a:r>
            <a:r>
              <a:rPr lang="en-US" sz="2800" b="1" dirty="0"/>
              <a:t>and </a:t>
            </a:r>
            <a:r>
              <a:rPr lang="en-US" sz="2800" b="1" i="1" dirty="0" err="1"/>
              <a:t>zwichel</a:t>
            </a:r>
            <a:r>
              <a:rPr lang="en-US" sz="2800" b="1" i="1" dirty="0"/>
              <a:t> </a:t>
            </a:r>
            <a:r>
              <a:rPr lang="en-US" sz="2800" b="1" dirty="0"/>
              <a:t>stomatal apertures</a:t>
            </a:r>
          </a:p>
        </p:txBody>
      </p:sp>
      <p:sp>
        <p:nvSpPr>
          <p:cNvPr id="186" name="Rectangle 185">
            <a:extLst>
              <a:ext uri="{FF2B5EF4-FFF2-40B4-BE49-F238E27FC236}">
                <a16:creationId xmlns:a16="http://schemas.microsoft.com/office/drawing/2014/main" id="{55D601D8-A53F-3043-B08B-7CB57912FDFC}"/>
              </a:ext>
            </a:extLst>
          </p:cNvPr>
          <p:cNvSpPr/>
          <p:nvPr/>
        </p:nvSpPr>
        <p:spPr>
          <a:xfrm>
            <a:off x="627005" y="34654986"/>
            <a:ext cx="9643327" cy="61948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C02913CD-B8C5-7547-8AA3-0ABD2AF60917}"/>
              </a:ext>
            </a:extLst>
          </p:cNvPr>
          <p:cNvSpPr/>
          <p:nvPr/>
        </p:nvSpPr>
        <p:spPr>
          <a:xfrm>
            <a:off x="10270332" y="28993845"/>
            <a:ext cx="11671618" cy="118512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BCD17F5E-E576-B944-8C65-481C5256D67D}"/>
              </a:ext>
            </a:extLst>
          </p:cNvPr>
          <p:cNvSpPr/>
          <p:nvPr/>
        </p:nvSpPr>
        <p:spPr>
          <a:xfrm>
            <a:off x="22350525" y="28993844"/>
            <a:ext cx="10248897" cy="118512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a:extLst>
              <a:ext uri="{FF2B5EF4-FFF2-40B4-BE49-F238E27FC236}">
                <a16:creationId xmlns:a16="http://schemas.microsoft.com/office/drawing/2014/main" id="{85672D82-D170-7C44-8D64-96F1FED7559F}"/>
              </a:ext>
            </a:extLst>
          </p:cNvPr>
          <p:cNvSpPr txBox="1"/>
          <p:nvPr/>
        </p:nvSpPr>
        <p:spPr>
          <a:xfrm>
            <a:off x="22533722" y="29149042"/>
            <a:ext cx="9757673" cy="11418510"/>
          </a:xfrm>
          <a:prstGeom prst="rect">
            <a:avLst/>
          </a:prstGeom>
          <a:noFill/>
        </p:spPr>
        <p:txBody>
          <a:bodyPr wrap="square" rtlCol="0">
            <a:spAutoFit/>
          </a:bodyPr>
          <a:lstStyle/>
          <a:p>
            <a:pPr algn="just"/>
            <a:r>
              <a:rPr lang="en-US" sz="3200" b="1" dirty="0"/>
              <a:t>CONCLUSION</a:t>
            </a:r>
          </a:p>
          <a:p>
            <a:pPr algn="just"/>
            <a:endParaRPr lang="en-US" sz="3200" b="1" dirty="0"/>
          </a:p>
          <a:p>
            <a:pPr marL="457200" indent="-457200" algn="just">
              <a:buFont typeface="Arial" panose="020B0604020202020204" pitchFamily="34" charset="0"/>
              <a:buChar char="•"/>
            </a:pPr>
            <a:r>
              <a:rPr lang="en-US" sz="3200" dirty="0"/>
              <a:t>Both KATANIN AND ZWICHEL proteins are needed to properly regulate stomatal apertures. </a:t>
            </a:r>
          </a:p>
          <a:p>
            <a:pPr marL="457200" indent="-457200" algn="just">
              <a:buFont typeface="Arial" panose="020B0604020202020204" pitchFamily="34" charset="0"/>
              <a:buChar char="•"/>
            </a:pPr>
            <a:endParaRPr lang="en-US" sz="3200" dirty="0"/>
          </a:p>
          <a:p>
            <a:pPr marL="457200" indent="-457200" algn="just">
              <a:buFont typeface="Arial" panose="020B0604020202020204" pitchFamily="34" charset="0"/>
              <a:buChar char="•"/>
            </a:pPr>
            <a:r>
              <a:rPr lang="en-US" sz="3200" dirty="0"/>
              <a:t>These proteins are known for organizing microtubules arrays. A logical next step is to characterize microtubule arrays in </a:t>
            </a:r>
            <a:r>
              <a:rPr lang="en-US" sz="3200" i="1" dirty="0"/>
              <a:t>katanin</a:t>
            </a:r>
            <a:r>
              <a:rPr lang="en-US" sz="3200" dirty="0"/>
              <a:t> and </a:t>
            </a:r>
            <a:r>
              <a:rPr lang="en-US" sz="3200" i="1" dirty="0" err="1"/>
              <a:t>zwichel</a:t>
            </a:r>
            <a:r>
              <a:rPr lang="en-US" sz="3200" i="1" dirty="0"/>
              <a:t> </a:t>
            </a:r>
            <a:r>
              <a:rPr lang="en-US" sz="3200" dirty="0"/>
              <a:t>mutants.</a:t>
            </a:r>
          </a:p>
          <a:p>
            <a:pPr marL="457200" indent="-457200" algn="just">
              <a:buFont typeface="Arial" panose="020B0604020202020204" pitchFamily="34" charset="0"/>
              <a:buChar char="•"/>
            </a:pPr>
            <a:endParaRPr lang="en-US" sz="3200" dirty="0"/>
          </a:p>
          <a:p>
            <a:pPr marL="457200" indent="-457200" algn="just">
              <a:buFont typeface="Arial" panose="020B0604020202020204" pitchFamily="34" charset="0"/>
              <a:buChar char="•"/>
            </a:pPr>
            <a:r>
              <a:rPr lang="en-US" sz="3200" dirty="0"/>
              <a:t>Mechanistically, KATANIN may be needed for sever microtubules to break down the radial array.</a:t>
            </a:r>
          </a:p>
          <a:p>
            <a:pPr marL="457200" indent="-457200" algn="just">
              <a:buFont typeface="Arial" panose="020B0604020202020204" pitchFamily="34" charset="0"/>
              <a:buChar char="•"/>
            </a:pPr>
            <a:endParaRPr lang="en-US" sz="3200" dirty="0"/>
          </a:p>
          <a:p>
            <a:pPr marL="457200" indent="-457200" algn="just">
              <a:buFont typeface="Arial" panose="020B0604020202020204" pitchFamily="34" charset="0"/>
              <a:buChar char="•"/>
            </a:pPr>
            <a:r>
              <a:rPr lang="en-US" sz="3200" dirty="0"/>
              <a:t>The ZWICHEL protein may be needed to bundle microtubules as seen in the open stomata. </a:t>
            </a:r>
          </a:p>
          <a:p>
            <a:pPr marL="457200" indent="-457200" algn="just">
              <a:buFont typeface="Arial" panose="020B0604020202020204" pitchFamily="34" charset="0"/>
              <a:buChar char="•"/>
            </a:pPr>
            <a:endParaRPr lang="en-US" sz="3200" dirty="0"/>
          </a:p>
          <a:p>
            <a:pPr marL="457200" indent="-457200" algn="just">
              <a:buFont typeface="Arial" panose="020B0604020202020204" pitchFamily="34" charset="0"/>
              <a:buChar char="•"/>
            </a:pPr>
            <a:r>
              <a:rPr lang="en-US" sz="3200" dirty="0"/>
              <a:t>A small set of kinesin proteins are highly expressed in Arabidopsis guard cells. ATKC is closed related to kinesin-14 proteins that bundle microtubules into spindle poles in the absence of centrosomes. </a:t>
            </a:r>
          </a:p>
          <a:p>
            <a:pPr marL="457200" indent="-457200" algn="just">
              <a:buFont typeface="Arial" panose="020B0604020202020204" pitchFamily="34" charset="0"/>
              <a:buChar char="•"/>
            </a:pPr>
            <a:endParaRPr lang="en-US" sz="3200" dirty="0"/>
          </a:p>
          <a:p>
            <a:pPr marL="457200" indent="-457200" algn="just">
              <a:buFont typeface="Arial" panose="020B0604020202020204" pitchFamily="34" charset="0"/>
              <a:buChar char="•"/>
            </a:pPr>
            <a:r>
              <a:rPr lang="en-US" sz="3200" dirty="0"/>
              <a:t>We hypothesize that this protein may be important for maintaining the radial array of microtubules in open stomata. </a:t>
            </a:r>
          </a:p>
        </p:txBody>
      </p:sp>
      <p:sp>
        <p:nvSpPr>
          <p:cNvPr id="191" name="TextBox 190">
            <a:extLst>
              <a:ext uri="{FF2B5EF4-FFF2-40B4-BE49-F238E27FC236}">
                <a16:creationId xmlns:a16="http://schemas.microsoft.com/office/drawing/2014/main" id="{D3122C8B-3063-7541-A687-1EEC9370C80E}"/>
              </a:ext>
            </a:extLst>
          </p:cNvPr>
          <p:cNvSpPr txBox="1"/>
          <p:nvPr/>
        </p:nvSpPr>
        <p:spPr>
          <a:xfrm>
            <a:off x="780844" y="41167445"/>
            <a:ext cx="31796257" cy="2616101"/>
          </a:xfrm>
          <a:prstGeom prst="rect">
            <a:avLst/>
          </a:prstGeom>
          <a:noFill/>
        </p:spPr>
        <p:txBody>
          <a:bodyPr wrap="square" rtlCol="0">
            <a:spAutoFit/>
          </a:bodyPr>
          <a:lstStyle/>
          <a:p>
            <a:pPr algn="just"/>
            <a:r>
              <a:rPr lang="en-US" sz="2800" b="1" dirty="0"/>
              <a:t>Acknowledgements. </a:t>
            </a:r>
            <a:r>
              <a:rPr lang="en-US" sz="2800" dirty="0"/>
              <a:t>We thank the UWO Faculty Development Program for funding to support this work. We also thank Fred Sack for the SEM cross section. We thank Elias Martinez </a:t>
            </a:r>
            <a:r>
              <a:rPr lang="en-US" sz="2800" dirty="0" err="1"/>
              <a:t>Flors</a:t>
            </a:r>
            <a:r>
              <a:rPr lang="en-US" sz="2800" dirty="0"/>
              <a:t> and Jewel </a:t>
            </a:r>
            <a:r>
              <a:rPr lang="en-US" sz="2800" dirty="0" err="1"/>
              <a:t>Tulod</a:t>
            </a:r>
            <a:r>
              <a:rPr lang="en-US" sz="2800" dirty="0"/>
              <a:t> for supplementary data analysis.</a:t>
            </a:r>
          </a:p>
          <a:p>
            <a:pPr algn="just"/>
            <a:r>
              <a:rPr lang="en-US" sz="2800" b="1" dirty="0"/>
              <a:t>References. </a:t>
            </a:r>
            <a:r>
              <a:rPr lang="en-US" sz="2800" dirty="0" err="1"/>
              <a:t>Bichet</a:t>
            </a:r>
            <a:r>
              <a:rPr lang="en-US" sz="2800" dirty="0"/>
              <a:t> </a:t>
            </a:r>
            <a:r>
              <a:rPr lang="en-US" sz="2800" i="1" dirty="0"/>
              <a:t>et al. </a:t>
            </a:r>
            <a:r>
              <a:rPr lang="en-US" sz="2800" dirty="0"/>
              <a:t>2001 Botero is required for normal orientation of cortical microtubules and anisotropic cell expansion in Arabidopsis. The Plant Journal.</a:t>
            </a:r>
          </a:p>
          <a:p>
            <a:pPr algn="just"/>
            <a:r>
              <a:rPr lang="en-US" sz="2800" dirty="0"/>
              <a:t>Burk </a:t>
            </a:r>
            <a:r>
              <a:rPr lang="en-US" sz="2800" i="1" dirty="0"/>
              <a:t>et al. </a:t>
            </a:r>
            <a:r>
              <a:rPr lang="en-US" sz="2800" dirty="0"/>
              <a:t> 2001 A katanin like protein regulates normal cell wall biosynthesis and cell elongation. The Plant Cell. </a:t>
            </a:r>
          </a:p>
          <a:p>
            <a:pPr algn="just"/>
            <a:r>
              <a:rPr lang="en-US" sz="2800" dirty="0"/>
              <a:t>Liu and Lee 2001 Kinesin-related proteins in plant cytokinesis. Journal of Plant Growth Regulation.</a:t>
            </a:r>
          </a:p>
          <a:p>
            <a:pPr algn="just"/>
            <a:endParaRPr lang="en-US" sz="2400" dirty="0"/>
          </a:p>
        </p:txBody>
      </p:sp>
      <p:sp>
        <p:nvSpPr>
          <p:cNvPr id="192" name="Rectangle 191">
            <a:extLst>
              <a:ext uri="{FF2B5EF4-FFF2-40B4-BE49-F238E27FC236}">
                <a16:creationId xmlns:a16="http://schemas.microsoft.com/office/drawing/2014/main" id="{D5F05DEE-9D91-4944-815C-82DECBFDCE4B}"/>
              </a:ext>
            </a:extLst>
          </p:cNvPr>
          <p:cNvSpPr/>
          <p:nvPr/>
        </p:nvSpPr>
        <p:spPr>
          <a:xfrm>
            <a:off x="612939" y="41085989"/>
            <a:ext cx="31986483" cy="23204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7301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TotalTime>
  <Words>1087</Words>
  <Application>Microsoft Macintosh PowerPoint</Application>
  <PresentationFormat>Custom</PresentationFormat>
  <Paragraphs>144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Lucas</dc:creator>
  <cp:lastModifiedBy>Jessica Lucas</cp:lastModifiedBy>
  <cp:revision>41</cp:revision>
  <dcterms:created xsi:type="dcterms:W3CDTF">2020-04-17T21:58:32Z</dcterms:created>
  <dcterms:modified xsi:type="dcterms:W3CDTF">2020-04-18T00:54:05Z</dcterms:modified>
</cp:coreProperties>
</file>