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8" r:id="rId1"/>
  </p:sldMasterIdLst>
  <p:notesMasterIdLst>
    <p:notesMasterId r:id="rId3"/>
  </p:notesMasterIdLst>
  <p:handoutMasterIdLst>
    <p:handoutMasterId r:id="rId4"/>
  </p:handoutMasterIdLst>
  <p:sldIdLst>
    <p:sldId id="260" r:id="rId2"/>
  </p:sldIdLst>
  <p:sldSz cx="457200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43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6FF"/>
    <a:srgbClr val="FFCC66"/>
    <a:srgbClr val="FF3300"/>
    <a:srgbClr val="FFFF00"/>
    <a:srgbClr val="CC9900"/>
    <a:srgbClr val="0F253F"/>
    <a:srgbClr val="91B9F7"/>
    <a:srgbClr val="336699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02"/>
    <p:restoredTop sz="94774"/>
  </p:normalViewPr>
  <p:slideViewPr>
    <p:cSldViewPr snapToObjects="1">
      <p:cViewPr>
        <p:scale>
          <a:sx n="40" d="100"/>
          <a:sy n="40" d="100"/>
        </p:scale>
        <p:origin x="-6192" y="-3932"/>
      </p:cViewPr>
      <p:guideLst>
        <p:guide orient="horz" pos="10368"/>
        <p:guide pos="14315"/>
      </p:guideLst>
    </p:cSldViewPr>
  </p:slideViewPr>
  <p:outlineViewPr>
    <p:cViewPr>
      <p:scale>
        <a:sx n="25" d="100"/>
        <a:sy n="25" d="100"/>
      </p:scale>
      <p:origin x="2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94E27-1B46-41F3-9D2E-F3F685770A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5080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D0F1-6CF5-403C-835F-68688F46AC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25066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F09834-0EFF-40F7-B99B-0638430780F1}" type="datetime1">
              <a:rPr lang="en-US" altLang="en-US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545CF-3A99-49DE-ABE1-704E4FE183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5080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DBC7A-A277-44E5-A92B-F19D103843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25066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92ED1C-4B17-4018-B003-C0A85C7DA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A9D68E-DE32-4BDF-96CC-C2AD9E133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5080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0F63E-E0B7-4083-A6E9-5845D02E77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25066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443CCD-D416-4E4F-BB4D-5BBEFC473CEC}" type="datetime1">
              <a:rPr lang="en-US" altLang="en-US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D15DAF-42F5-49BA-BE1D-BC4FA8779A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5F7AA88-6222-4852-A975-A9E484BDA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611FF-7C58-4F88-A6F2-8D4F650E18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5080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BAB24-40B9-4A23-BE59-802EE0677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25066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C0456D-CF46-4DF0-AADE-AA8FD514BF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785938" rtl="0" eaLnBrk="0" fontAlgn="base" hangingPunct="0">
      <a:spcBef>
        <a:spcPct val="30000"/>
      </a:spcBef>
      <a:spcAft>
        <a:spcPct val="0"/>
      </a:spcAft>
      <a:defRPr sz="47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785938" algn="l" defTabSz="1785938" rtl="0" eaLnBrk="0" fontAlgn="base" hangingPunct="0">
      <a:spcBef>
        <a:spcPct val="30000"/>
      </a:spcBef>
      <a:spcAft>
        <a:spcPct val="0"/>
      </a:spcAft>
      <a:defRPr sz="47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3575050" algn="l" defTabSz="1785938" rtl="0" eaLnBrk="0" fontAlgn="base" hangingPunct="0">
      <a:spcBef>
        <a:spcPct val="30000"/>
      </a:spcBef>
      <a:spcAft>
        <a:spcPct val="0"/>
      </a:spcAft>
      <a:defRPr sz="47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5362575" algn="l" defTabSz="1785938" rtl="0" eaLnBrk="0" fontAlgn="base" hangingPunct="0">
      <a:spcBef>
        <a:spcPct val="30000"/>
      </a:spcBef>
      <a:spcAft>
        <a:spcPct val="0"/>
      </a:spcAft>
      <a:defRPr sz="47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7151688" algn="l" defTabSz="1785938" rtl="0" eaLnBrk="0" fontAlgn="base" hangingPunct="0">
      <a:spcBef>
        <a:spcPct val="30000"/>
      </a:spcBef>
      <a:spcAft>
        <a:spcPct val="0"/>
      </a:spcAft>
      <a:defRPr sz="47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8942714" algn="l" defTabSz="1788542" rtl="0" eaLnBrk="1" latinLnBrk="0" hangingPunct="1">
      <a:defRPr sz="4714" kern="1200">
        <a:solidFill>
          <a:schemeClr val="tx1"/>
        </a:solidFill>
        <a:latin typeface="+mn-lt"/>
        <a:ea typeface="+mn-ea"/>
        <a:cs typeface="+mn-cs"/>
      </a:defRPr>
    </a:lvl6pPr>
    <a:lvl7pPr marL="10731257" algn="l" defTabSz="1788542" rtl="0" eaLnBrk="1" latinLnBrk="0" hangingPunct="1">
      <a:defRPr sz="4714" kern="1200">
        <a:solidFill>
          <a:schemeClr val="tx1"/>
        </a:solidFill>
        <a:latin typeface="+mn-lt"/>
        <a:ea typeface="+mn-ea"/>
        <a:cs typeface="+mn-cs"/>
      </a:defRPr>
    </a:lvl7pPr>
    <a:lvl8pPr marL="12519800" algn="l" defTabSz="1788542" rtl="0" eaLnBrk="1" latinLnBrk="0" hangingPunct="1">
      <a:defRPr sz="4714" kern="1200">
        <a:solidFill>
          <a:schemeClr val="tx1"/>
        </a:solidFill>
        <a:latin typeface="+mn-lt"/>
        <a:ea typeface="+mn-ea"/>
        <a:cs typeface="+mn-cs"/>
      </a:defRPr>
    </a:lvl8pPr>
    <a:lvl9pPr marL="14308343" algn="l" defTabSz="1788542" rtl="0" eaLnBrk="1" latinLnBrk="0" hangingPunct="1">
      <a:defRPr sz="47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F5709BF4-64BB-4A9D-9487-18E826ABB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47750" y="685800"/>
            <a:ext cx="4762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5F8E2-7C5D-4FA7-8B81-4FE828E55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defTabSz="1786857">
              <a:defRPr/>
            </a:pPr>
            <a:r>
              <a:rPr lang="en-US" sz="4714" dirty="0"/>
              <a:t>Minimum recommended </a:t>
            </a:r>
            <a:r>
              <a:rPr lang="en-US" sz="4714" b="1" dirty="0"/>
              <a:t>text sizes</a:t>
            </a:r>
            <a:r>
              <a:rPr lang="en-US" sz="4714" dirty="0"/>
              <a:t> are: 85 </a:t>
            </a:r>
            <a:r>
              <a:rPr lang="en-US" sz="4714" dirty="0" err="1"/>
              <a:t>pt</a:t>
            </a:r>
            <a:r>
              <a:rPr lang="en-US" sz="4714" dirty="0"/>
              <a:t> </a:t>
            </a:r>
            <a:r>
              <a:rPr lang="en-US" sz="4714" b="1" dirty="0"/>
              <a:t>font</a:t>
            </a:r>
            <a:r>
              <a:rPr lang="en-US" sz="4714" dirty="0"/>
              <a:t> for the main title, 36 </a:t>
            </a:r>
            <a:r>
              <a:rPr lang="en-US" sz="4714" dirty="0" err="1"/>
              <a:t>pt</a:t>
            </a:r>
            <a:r>
              <a:rPr lang="en-US" sz="4714" dirty="0"/>
              <a:t> for subheadings, 24 </a:t>
            </a:r>
            <a:r>
              <a:rPr lang="en-US" sz="4714" dirty="0" err="1"/>
              <a:t>pt</a:t>
            </a:r>
            <a:r>
              <a:rPr lang="en-US" sz="4714" dirty="0"/>
              <a:t> for body </a:t>
            </a:r>
            <a:r>
              <a:rPr lang="en-US" sz="4714" b="1" dirty="0"/>
              <a:t>text</a:t>
            </a:r>
            <a:r>
              <a:rPr lang="en-US" sz="4714" dirty="0"/>
              <a:t>, and 18 </a:t>
            </a:r>
            <a:r>
              <a:rPr lang="en-US" sz="4714" dirty="0" err="1"/>
              <a:t>pt</a:t>
            </a:r>
            <a:r>
              <a:rPr lang="en-US" sz="4714" dirty="0"/>
              <a:t> for captions. Less </a:t>
            </a:r>
            <a:r>
              <a:rPr lang="en-US" sz="4714" b="1" dirty="0"/>
              <a:t>text</a:t>
            </a:r>
            <a:r>
              <a:rPr lang="en-US" sz="4714" dirty="0"/>
              <a:t> = more visitors to your </a:t>
            </a:r>
            <a:r>
              <a:rPr lang="en-US" sz="4714" b="1" dirty="0"/>
              <a:t>poster</a:t>
            </a:r>
            <a:endParaRPr lang="en-US" sz="4714" dirty="0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E5FF698-ABBA-4997-B255-0C159748D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06663"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2506663"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2506663"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2506663"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2506663"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7608888" indent="-5848350" defTabSz="250666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066088" indent="-5848350" defTabSz="250666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8523288" indent="-5848350" defTabSz="250666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8980488" indent="-5848350" defTabSz="250666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37460F-5305-4233-B221-BA9E73861350}" type="slidenum">
              <a:rPr lang="en-US" altLang="en-US" sz="1200" smtClean="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5387342"/>
            <a:ext cx="3886200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0" y="17289782"/>
            <a:ext cx="342900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F02BE8-D718-4DF5-BB1A-0450C9E046E3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522F7-DF6B-476A-8502-F1AE7AD75DA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11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55995A-6A14-4357-B289-DE31EA091173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94EA9-C4AB-4D93-9384-F8DADC0BFC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34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78" y="1752600"/>
            <a:ext cx="985837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3" y="1752600"/>
            <a:ext cx="29003625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15DCAC-AE15-4394-B329-5CFB4B70734B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99BE9-2955-4E95-B670-8B77AE7E3D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1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6D1F6A-FA44-463F-8CB8-9169FB48F365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F1790-561F-4E7B-919D-178C1A6BFB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69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0" y="8206749"/>
            <a:ext cx="3943350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0" y="22029429"/>
            <a:ext cx="3943350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906B2-90CF-4432-A14C-16529E38EB4C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0A3BB-FBF8-4696-AD1C-8F59AEB0C6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96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0" y="8763000"/>
            <a:ext cx="1943100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0" y="8763000"/>
            <a:ext cx="1943100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368274-3AB7-406D-BD63-8E2D545E37F9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04FA2-BA0D-46BB-ACDF-3C7E0B74E02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57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05" y="1752607"/>
            <a:ext cx="3943350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0" y="8069582"/>
            <a:ext cx="19341700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0" y="12024360"/>
            <a:ext cx="19341700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2" y="8069582"/>
            <a:ext cx="19436955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2" y="12024360"/>
            <a:ext cx="19436955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ED63E7-53C2-4AAF-B78F-6A180B88F766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EA1F5-0BC3-44B5-9D68-892072E84C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8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0A73F5-5FDF-46F8-8ADF-E547ED2E1961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C23EC-ADA9-4366-8488-DD55FA3087E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56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5681B2-6CC2-465D-AA55-B03BA0ABD594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81B6A-3C70-49C8-AC2B-7BD643B868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23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05" y="2194560"/>
            <a:ext cx="14745890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5" y="4739647"/>
            <a:ext cx="2314575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05" y="9875520"/>
            <a:ext cx="14745890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2B3047-CFC4-4BDC-8939-F0D7B80457D1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25D71-9A43-4656-BC66-0B57D4D028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1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05" y="2194560"/>
            <a:ext cx="14745890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5" y="4739647"/>
            <a:ext cx="2314575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05" y="9875520"/>
            <a:ext cx="14745890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24383C-9F51-4B76-B27D-719807ADFFC7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E1F08-E97D-4B34-97F2-8C28D830DB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5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0" y="1752607"/>
            <a:ext cx="3943350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0" y="8763000"/>
            <a:ext cx="3943350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0" y="30510487"/>
            <a:ext cx="1028700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BEC59F-1B5F-46AF-8659-DD840D848127}" type="datetime1">
              <a:rPr lang="en-US" altLang="en-US" smtClean="0"/>
              <a:pPr>
                <a:defRPr/>
              </a:pPr>
              <a:t>4/17/2020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0" y="30510487"/>
            <a:ext cx="1543050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0" y="30510487"/>
            <a:ext cx="1028700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AA1C2-1889-4015-AE02-F7B9CAFE53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30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emf"/><Relationship Id="rId18" Type="http://schemas.microsoft.com/office/2007/relationships/hdphoto" Target="../media/hdphoto4.wdp"/><Relationship Id="rId26" Type="http://schemas.microsoft.com/office/2007/relationships/hdphoto" Target="../media/hdphoto6.wdp"/><Relationship Id="rId39" Type="http://schemas.openxmlformats.org/officeDocument/2006/relationships/image" Target="../media/image31.png"/><Relationship Id="rId21" Type="http://schemas.openxmlformats.org/officeDocument/2006/relationships/image" Target="../media/image14.PNG"/><Relationship Id="rId34" Type="http://schemas.openxmlformats.org/officeDocument/2006/relationships/image" Target="../media/image26.png"/><Relationship Id="rId42" Type="http://schemas.openxmlformats.org/officeDocument/2006/relationships/hyperlink" Target="http://doi.org/10.1152/ajpregu.00109.2011" TargetMode="External"/><Relationship Id="rId47" Type="http://schemas.openxmlformats.org/officeDocument/2006/relationships/image" Target="../media/image34.png"/><Relationship Id="rId50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9" Type="http://schemas.openxmlformats.org/officeDocument/2006/relationships/image" Target="../media/image21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hyperlink" Target="http://www.sciencedirect.com/science/article/pii/S0092867419308335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8.png"/><Relationship Id="rId49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4" Type="http://schemas.openxmlformats.org/officeDocument/2006/relationships/hyperlink" Target="https://www.ncbi.nlm.nih.gov/pmc/articles/PMC4508239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hyperlink" Target="https://www.ncbi.nlm.nih.gov/pmc/articles/PMC2964747/" TargetMode="External"/><Relationship Id="rId48" Type="http://schemas.openxmlformats.org/officeDocument/2006/relationships/image" Target="../media/image35.png"/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hyperlink" Target="http://www.researchgate.net/profile/Yu_Cai3/publication/264127592/figure/fig1/AS:601624363954206@1520449834722/The-whole-life-cycle-of-the-fruit-fly-Drosophila-is-relatively-rapid-and-takes-only.png" TargetMode="External"/><Relationship Id="rId20" Type="http://schemas.microsoft.com/office/2007/relationships/hdphoto" Target="../media/hdphoto5.wdp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shirt&#10;&#10;Description automatically generated">
            <a:extLst>
              <a:ext uri="{FF2B5EF4-FFF2-40B4-BE49-F238E27FC236}">
                <a16:creationId xmlns:a16="http://schemas.microsoft.com/office/drawing/2014/main" id="{19FE26F1-02A1-6646-B517-FB1C7340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24" t="38934" r="1657" b="23221"/>
          <a:stretch/>
        </p:blipFill>
        <p:spPr>
          <a:xfrm>
            <a:off x="15180382" y="29500651"/>
            <a:ext cx="4191000" cy="3414558"/>
          </a:xfrm>
          <a:prstGeom prst="rect">
            <a:avLst/>
          </a:prstGeom>
        </p:spPr>
      </p:pic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F3056836-FF18-8D4A-A6BE-EB3034092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0" t="5543" r="28654" b="7864"/>
          <a:stretch/>
        </p:blipFill>
        <p:spPr>
          <a:xfrm>
            <a:off x="34846983" y="9805872"/>
            <a:ext cx="9488016" cy="9647988"/>
          </a:xfrm>
          <a:prstGeom prst="rect">
            <a:avLst/>
          </a:prstGeom>
        </p:spPr>
      </p:pic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74B8F9-DFED-DE40-BF35-4592428FA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6" t="2971" r="53345" b="12163"/>
          <a:stretch/>
        </p:blipFill>
        <p:spPr>
          <a:xfrm>
            <a:off x="7302262" y="605725"/>
            <a:ext cx="3747669" cy="701621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281AFFD4-178E-2540-821E-BF133CF59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61" y="26765497"/>
            <a:ext cx="10986447" cy="692150"/>
          </a:xfrm>
          <a:prstGeom prst="rect">
            <a:avLst/>
          </a:prstGeom>
          <a:solidFill>
            <a:srgbClr val="0F253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429586">
              <a:defRPr/>
            </a:pPr>
            <a:endParaRPr lang="en-US" sz="4849" dirty="0">
              <a:solidFill>
                <a:schemeClr val="bg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0B16E03-E0AE-964D-8A56-E9AC9CFF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72" y="7633565"/>
            <a:ext cx="11010901" cy="692150"/>
          </a:xfrm>
          <a:prstGeom prst="rect">
            <a:avLst/>
          </a:prstGeom>
          <a:solidFill>
            <a:srgbClr val="0F253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429586">
              <a:defRPr/>
            </a:pPr>
            <a:endParaRPr lang="en-US" sz="4849" dirty="0">
              <a:solidFill>
                <a:schemeClr val="lt1"/>
              </a:solidFill>
            </a:endParaRPr>
          </a:p>
        </p:txBody>
      </p:sp>
      <p:sp>
        <p:nvSpPr>
          <p:cNvPr id="114" name="TextBox 2">
            <a:extLst>
              <a:ext uri="{FF2B5EF4-FFF2-40B4-BE49-F238E27FC236}">
                <a16:creationId xmlns:a16="http://schemas.microsoft.com/office/drawing/2014/main" id="{98BB84B1-3F9F-EE40-B3C0-7FE8914C1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136" y="7605030"/>
            <a:ext cx="7048500" cy="151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429586"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2. Research</a:t>
            </a:r>
            <a:r>
              <a:rPr lang="en-US" sz="4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Questions</a:t>
            </a:r>
            <a:endParaRPr lang="en-US" altLang="en-US" sz="1400" b="1" dirty="0">
              <a:solidFill>
                <a:schemeClr val="bg1"/>
              </a:solidFill>
              <a:latin typeface="Helvetica" pitchFamily="2" charset="0"/>
            </a:endParaRPr>
          </a:p>
          <a:p>
            <a:pPr defTabSz="1429586" eaLnBrk="1" hangingPunct="1">
              <a:defRPr/>
            </a:pPr>
            <a:endParaRPr lang="en-US" altLang="en-US" sz="4849" dirty="0">
              <a:solidFill>
                <a:srgbClr val="F8C01B"/>
              </a:solidFill>
            </a:endParaRPr>
          </a:p>
        </p:txBody>
      </p:sp>
      <p:sp>
        <p:nvSpPr>
          <p:cNvPr id="115" name="TextBox 2">
            <a:extLst>
              <a:ext uri="{FF2B5EF4-FFF2-40B4-BE49-F238E27FC236}">
                <a16:creationId xmlns:a16="http://schemas.microsoft.com/office/drawing/2014/main" id="{01E1F421-3969-3746-A168-DA34A42AE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30" y="8407932"/>
            <a:ext cx="11041063" cy="3670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429586" eaLnBrk="1" hangingPunct="1">
              <a:defRPr/>
            </a:pPr>
            <a:r>
              <a:rPr lang="en-US" sz="4000" b="1" dirty="0"/>
              <a:t>1. Do animals sense cold, and if so, how?</a:t>
            </a:r>
          </a:p>
          <a:p>
            <a:pPr algn="ctr" defTabSz="1429586" eaLnBrk="1" hangingPunct="1">
              <a:defRPr/>
            </a:pPr>
            <a:endParaRPr lang="en-US" sz="4000" b="1" dirty="0"/>
          </a:p>
          <a:p>
            <a:pPr algn="ctr" defTabSz="1429586" eaLnBrk="1" hangingPunct="1">
              <a:defRPr/>
            </a:pPr>
            <a:r>
              <a:rPr lang="en-US" sz="4000" b="1" dirty="0"/>
              <a:t>2. What are the genes and neurons that mediate cold sensation?</a:t>
            </a:r>
          </a:p>
          <a:p>
            <a:pPr algn="just" defTabSz="1429586" eaLnBrk="1" hangingPunct="1">
              <a:defRPr/>
            </a:pPr>
            <a:endParaRPr lang="en-US" sz="2400" dirty="0"/>
          </a:p>
          <a:p>
            <a:pPr defTabSz="1429586" eaLnBrk="1" hangingPunct="1">
              <a:defRPr/>
            </a:pPr>
            <a:endParaRPr lang="en-US" altLang="en-US" sz="4849" dirty="0">
              <a:solidFill>
                <a:srgbClr val="F8C01B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CEB8CAF-9435-8B48-836A-F064C55F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10" y="10980321"/>
            <a:ext cx="11010901" cy="692150"/>
          </a:xfrm>
          <a:prstGeom prst="rect">
            <a:avLst/>
          </a:prstGeom>
          <a:solidFill>
            <a:srgbClr val="0F253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429586">
              <a:defRPr/>
            </a:pPr>
            <a:endParaRPr lang="en-US" sz="4849" dirty="0">
              <a:solidFill>
                <a:schemeClr val="lt1"/>
              </a:solidFill>
            </a:endParaRPr>
          </a:p>
        </p:txBody>
      </p:sp>
      <p:sp>
        <p:nvSpPr>
          <p:cNvPr id="117" name="TextBox 2">
            <a:extLst>
              <a:ext uri="{FF2B5EF4-FFF2-40B4-BE49-F238E27FC236}">
                <a16:creationId xmlns:a16="http://schemas.microsoft.com/office/drawing/2014/main" id="{84C0B735-F101-E147-ACD5-876227A2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310" y="10896600"/>
            <a:ext cx="7048500" cy="151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429586"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3. Hypothesis</a:t>
            </a:r>
            <a:endParaRPr lang="en-US" altLang="en-US" sz="1400" b="1" dirty="0">
              <a:solidFill>
                <a:schemeClr val="bg1"/>
              </a:solidFill>
              <a:latin typeface="Helvetica" pitchFamily="2" charset="0"/>
            </a:endParaRPr>
          </a:p>
          <a:p>
            <a:pPr defTabSz="1429586" eaLnBrk="1" hangingPunct="1">
              <a:defRPr/>
            </a:pPr>
            <a:endParaRPr lang="en-US" altLang="en-US" sz="4849" dirty="0">
              <a:solidFill>
                <a:srgbClr val="F8C01B"/>
              </a:solidFill>
            </a:endParaRPr>
          </a:p>
        </p:txBody>
      </p:sp>
      <p:sp>
        <p:nvSpPr>
          <p:cNvPr id="118" name="TextBox 2">
            <a:extLst>
              <a:ext uri="{FF2B5EF4-FFF2-40B4-BE49-F238E27FC236}">
                <a16:creationId xmlns:a16="http://schemas.microsoft.com/office/drawing/2014/main" id="{BA98EB3E-2A67-A74C-BAD6-B184B100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66" y="11692063"/>
            <a:ext cx="10932659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428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428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428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428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hypothesize that cold temperatures will evoke an avoidance behavior in animals because organisms and humans tend to avoid harmful stimuli in order to survive. </a:t>
            </a:r>
          </a:p>
          <a:p>
            <a:pPr marL="342900" indent="-3429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cold evokes an avoidance behavior in animals, I also hypothesize that there are cold-sensing receptor proteins and neurons in animals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mediate this avoidance behavior. </a:t>
            </a:r>
          </a:p>
          <a:p>
            <a:pP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test these hypotheses, I will test mutants lacking candidate genes and those defective in sensory neuron function to uncover the mechanisms underlying the behavioral response to cold.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E43B121-0E61-024B-A25A-F28743B6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26" y="15728834"/>
            <a:ext cx="11010900" cy="692150"/>
          </a:xfrm>
          <a:prstGeom prst="rect">
            <a:avLst/>
          </a:prstGeom>
          <a:solidFill>
            <a:srgbClr val="0F253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429586">
              <a:defRPr/>
            </a:pPr>
            <a:endParaRPr lang="en-US" sz="4849" dirty="0">
              <a:solidFill>
                <a:schemeClr val="lt1"/>
              </a:solidFill>
            </a:endParaRPr>
          </a:p>
        </p:txBody>
      </p:sp>
      <p:sp>
        <p:nvSpPr>
          <p:cNvPr id="120" name="TextBox 2">
            <a:extLst>
              <a:ext uri="{FF2B5EF4-FFF2-40B4-BE49-F238E27FC236}">
                <a16:creationId xmlns:a16="http://schemas.microsoft.com/office/drawing/2014/main" id="{0C59A77D-FD5D-E94C-89AE-977FF7CD6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184" y="15621000"/>
            <a:ext cx="9050337" cy="151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429586"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4. Model Organism: The Fruit Fly</a:t>
            </a:r>
            <a:endParaRPr lang="en-US" altLang="en-US" sz="1400" b="1" dirty="0">
              <a:solidFill>
                <a:schemeClr val="bg1"/>
              </a:solidFill>
              <a:latin typeface="Helvetica" pitchFamily="2" charset="0"/>
            </a:endParaRPr>
          </a:p>
          <a:p>
            <a:pPr defTabSz="1429586" eaLnBrk="1" hangingPunct="1">
              <a:defRPr/>
            </a:pPr>
            <a:endParaRPr lang="en-US" altLang="en-US" sz="4849" dirty="0">
              <a:solidFill>
                <a:srgbClr val="F8C01B"/>
              </a:solidFill>
            </a:endParaRPr>
          </a:p>
        </p:txBody>
      </p:sp>
      <p:pic>
        <p:nvPicPr>
          <p:cNvPr id="121" name="Picture 6" descr="The whole life cycle of the fruit fly Drosophila is relatively rapid and takes only approximately 10-12 days at 25 C. The Drosophila development is divided into various stages: embryo, larva (first instar, second instar and third instar), pupa and adult. ">
            <a:extLst>
              <a:ext uri="{FF2B5EF4-FFF2-40B4-BE49-F238E27FC236}">
                <a16:creationId xmlns:a16="http://schemas.microsoft.com/office/drawing/2014/main" id="{AA34E968-4DE8-F84F-9CC1-50707B5E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77" y="17054767"/>
            <a:ext cx="5856951" cy="462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5">
            <a:extLst>
              <a:ext uri="{FF2B5EF4-FFF2-40B4-BE49-F238E27FC236}">
                <a16:creationId xmlns:a16="http://schemas.microsoft.com/office/drawing/2014/main" id="{76AE6997-FFA4-B94E-B957-BADCCEFB2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62" y="16457583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Life Cycle of the Fruit Fly 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A772ABD-72D8-B747-B22D-3BE351877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35" y="21863050"/>
            <a:ext cx="11010900" cy="692150"/>
          </a:xfrm>
          <a:prstGeom prst="rect">
            <a:avLst/>
          </a:prstGeom>
          <a:solidFill>
            <a:srgbClr val="0F253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429586">
              <a:defRPr/>
            </a:pPr>
            <a:endParaRPr lang="en-US" sz="4849" dirty="0">
              <a:solidFill>
                <a:schemeClr val="lt1"/>
              </a:solidFill>
            </a:endParaRPr>
          </a:p>
        </p:txBody>
      </p:sp>
      <p:sp>
        <p:nvSpPr>
          <p:cNvPr id="124" name="TextBox 2">
            <a:extLst>
              <a:ext uri="{FF2B5EF4-FFF2-40B4-BE49-F238E27FC236}">
                <a16:creationId xmlns:a16="http://schemas.microsoft.com/office/drawing/2014/main" id="{4EFA4169-E177-514E-B713-36665037E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02" y="26746200"/>
            <a:ext cx="9050337" cy="151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501900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429586"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6. Methods</a:t>
            </a:r>
            <a:endParaRPr lang="en-US" altLang="en-US" sz="1400" b="1" dirty="0">
              <a:solidFill>
                <a:schemeClr val="bg1"/>
              </a:solidFill>
              <a:latin typeface="Helvetica" pitchFamily="2" charset="0"/>
            </a:endParaRPr>
          </a:p>
          <a:p>
            <a:pPr defTabSz="1429586" eaLnBrk="1" hangingPunct="1">
              <a:defRPr/>
            </a:pPr>
            <a:endParaRPr lang="en-US" altLang="en-US" sz="4849" dirty="0">
              <a:solidFill>
                <a:srgbClr val="F8C01B"/>
              </a:solidFill>
            </a:endParaRPr>
          </a:p>
        </p:txBody>
      </p:sp>
      <p:sp>
        <p:nvSpPr>
          <p:cNvPr id="125" name="Rectangle 18">
            <a:extLst>
              <a:ext uri="{FF2B5EF4-FFF2-40B4-BE49-F238E27FC236}">
                <a16:creationId xmlns:a16="http://schemas.microsoft.com/office/drawing/2014/main" id="{0583B492-EC7F-464E-B81D-6C238ABAE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688" y="27427238"/>
            <a:ext cx="548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Materials and Maintenance</a:t>
            </a:r>
          </a:p>
        </p:txBody>
      </p:sp>
      <p:sp>
        <p:nvSpPr>
          <p:cNvPr id="126" name="Rectangle 19">
            <a:extLst>
              <a:ext uri="{FF2B5EF4-FFF2-40B4-BE49-F238E27FC236}">
                <a16:creationId xmlns:a16="http://schemas.microsoft.com/office/drawing/2014/main" id="{2D27D779-99A2-914C-A6C0-AE3E5DD78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72" y="27850585"/>
            <a:ext cx="548640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 Third-instar larvae were tested because it is easier to quantify their behavior compared to the flying adults.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order to maintain the flies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1) Set up breeding/cross among the parents.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2) Grow in narrow vials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3) After 5 days, pick third-instar larvae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CC39E2A-23B2-F44E-A1B0-4EF59602C7CB}"/>
              </a:ext>
            </a:extLst>
          </p:cNvPr>
          <p:cNvGrpSpPr/>
          <p:nvPr/>
        </p:nvGrpSpPr>
        <p:grpSpPr>
          <a:xfrm>
            <a:off x="1090501" y="21847421"/>
            <a:ext cx="9969898" cy="4898779"/>
            <a:chOff x="961231" y="30867688"/>
            <a:chExt cx="8989219" cy="4475881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4E92592-E215-C146-B7ED-B3688812F3FD}"/>
                </a:ext>
              </a:extLst>
            </p:cNvPr>
            <p:cNvSpPr/>
            <p:nvPr/>
          </p:nvSpPr>
          <p:spPr>
            <a:xfrm>
              <a:off x="961231" y="30867688"/>
              <a:ext cx="166560" cy="50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3000" b="1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A64B487-BBD0-D64E-B237-DE28A303A755}"/>
                </a:ext>
              </a:extLst>
            </p:cNvPr>
            <p:cNvSpPr/>
            <p:nvPr/>
          </p:nvSpPr>
          <p:spPr>
            <a:xfrm>
              <a:off x="3818272" y="30876957"/>
              <a:ext cx="166560" cy="50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3000" b="1" dirty="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0CE8945-9FF4-E740-A431-8A2B6DAEC217}"/>
                </a:ext>
              </a:extLst>
            </p:cNvPr>
            <p:cNvGrpSpPr/>
            <p:nvPr/>
          </p:nvGrpSpPr>
          <p:grpSpPr>
            <a:xfrm>
              <a:off x="961231" y="31601315"/>
              <a:ext cx="8989219" cy="3681567"/>
              <a:chOff x="178420" y="546408"/>
              <a:chExt cx="11285034" cy="5085959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38462D72-A88B-B245-9D35-A11D864A3900}"/>
                  </a:ext>
                </a:extLst>
              </p:cNvPr>
              <p:cNvGrpSpPr/>
              <p:nvPr/>
            </p:nvGrpSpPr>
            <p:grpSpPr>
              <a:xfrm>
                <a:off x="178420" y="546411"/>
                <a:ext cx="3815330" cy="5085956"/>
                <a:chOff x="5089387" y="1892181"/>
                <a:chExt cx="3305049" cy="4406734"/>
              </a:xfrm>
            </p:grpSpPr>
            <p:pic>
              <p:nvPicPr>
                <p:cNvPr id="157" name="Content Placeholder 4" descr="A picture containing object, white, sitting, front&#10;&#10;Description automatically generated">
                  <a:extLst>
                    <a:ext uri="{FF2B5EF4-FFF2-40B4-BE49-F238E27FC236}">
                      <a16:creationId xmlns:a16="http://schemas.microsoft.com/office/drawing/2014/main" id="{D1759D3C-7566-3F4E-BAAF-C20EE2FD0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" b="99798" l="0" r="98969">
                              <a14:foregroundMark x1="11094" y1="79749" x2="3092" y2="76192"/>
                              <a14:foregroundMark x1="3092" y1="76192" x2="4244" y2="86500"/>
                              <a14:foregroundMark x1="4244" y1="86500" x2="9427" y2="77728"/>
                              <a14:foregroundMark x1="9427" y1="77728" x2="2213" y2="81083"/>
                              <a14:foregroundMark x1="10609" y1="55942" x2="7093" y2="67785"/>
                              <a14:foregroundMark x1="7093" y1="67785" x2="0" y2="62328"/>
                              <a14:foregroundMark x1="0" y1="62328" x2="2819" y2="52344"/>
                              <a14:foregroundMark x1="2819" y1="52344" x2="11640" y2="57033"/>
                              <a14:foregroundMark x1="79418" y1="27082" x2="79418" y2="27082"/>
                              <a14:foregroundMark x1="88936" y1="95513" x2="81115" y2="92441"/>
                              <a14:foregroundMark x1="81115" y1="92441" x2="78024" y2="82660"/>
                              <a14:foregroundMark x1="78024" y1="82660" x2="77023" y2="61843"/>
                              <a14:foregroundMark x1="77023" y1="61843" x2="77842" y2="50728"/>
                              <a14:foregroundMark x1="77842" y1="50728" x2="77478" y2="40097"/>
                              <a14:foregroundMark x1="77478" y1="40097" x2="79994" y2="30113"/>
                              <a14:foregroundMark x1="79994" y1="30113" x2="87966" y2="27850"/>
                              <a14:foregroundMark x1="87966" y1="27850" x2="93634" y2="45715"/>
                              <a14:foregroundMark x1="93634" y1="45715" x2="89239" y2="66694"/>
                              <a14:foregroundMark x1="89239" y1="66694" x2="90603" y2="77203"/>
                              <a14:foregroundMark x1="90603" y1="77203" x2="88936" y2="95513"/>
                              <a14:foregroundMark x1="85147" y1="8327" x2="79327" y2="768"/>
                              <a14:foregroundMark x1="79327" y1="768" x2="63322" y2="687"/>
                              <a14:foregroundMark x1="63322" y1="687" x2="58826" y2="6154"/>
                              <a14:foregroundMark x1="59066" y1="8686" x2="64898" y2="11924"/>
                              <a14:foregroundMark x1="64898" y1="11924" x2="72901" y2="10792"/>
                              <a14:foregroundMark x1="72901" y1="10792" x2="80085" y2="6225"/>
                              <a14:foregroundMark x1="80085" y1="6225" x2="88845" y2="7114"/>
                              <a14:foregroundMark x1="87572" y1="445" x2="80600" y2="5740"/>
                              <a14:foregroundMark x1="80600" y1="5740" x2="82116" y2="81"/>
                              <a14:foregroundMark x1="90330" y1="71584" x2="91907" y2="82619"/>
                              <a14:foregroundMark x1="91907" y1="82619" x2="89330" y2="92563"/>
                              <a14:foregroundMark x1="89330" y1="92563" x2="81206" y2="91997"/>
                              <a14:foregroundMark x1="81206" y1="91997" x2="78024" y2="80477"/>
                              <a14:foregroundMark x1="78024" y1="80477" x2="77478" y2="69038"/>
                              <a14:foregroundMark x1="77478" y1="69038" x2="79448" y2="34802"/>
                              <a14:foregroundMark x1="79448" y1="34802" x2="87117" y2="32255"/>
                              <a14:foregroundMark x1="87117" y1="32255" x2="91543" y2="41067"/>
                              <a14:foregroundMark x1="91543" y1="41067" x2="89967" y2="71706"/>
                              <a14:foregroundMark x1="68506" y1="99717" x2="61784" y2="94283"/>
                              <a14:foregroundMark x1="58231" y1="87202" x2="57351" y2="85408"/>
                              <a14:foregroundMark x1="57351" y1="85408" x2="56651" y2="75886"/>
                              <a14:foregroundMark x1="62983" y1="79339" x2="85117" y2="94018"/>
                              <a14:foregroundMark x1="60119" y1="77439" x2="61506" y2="78359"/>
                              <a14:foregroundMark x1="85117" y1="94018" x2="72719" y2="99838"/>
                              <a14:foregroundMark x1="72719" y1="99838" x2="89512" y2="99838"/>
                              <a14:foregroundMark x1="89785" y1="99960" x2="93604" y2="79749"/>
                              <a14:foregroundMark x1="93604" y1="79749" x2="90876" y2="69078"/>
                              <a14:foregroundMark x1="90876" y1="69078" x2="92513" y2="58286"/>
                              <a14:foregroundMark x1="92513" y1="58286" x2="89997" y2="37106"/>
                              <a14:foregroundMark x1="89997" y1="37106" x2="87542" y2="27243"/>
                              <a14:foregroundMark x1="87542" y1="27243" x2="88057" y2="4770"/>
                              <a14:foregroundMark x1="88057" y1="4770" x2="95089" y2="323"/>
                              <a14:foregroundMark x1="95089" y1="323" x2="99970" y2="10146"/>
                              <a14:foregroundMark x1="99970" y1="10146" x2="98969" y2="97373"/>
                              <a14:foregroundMark x1="98969" y1="97373" x2="90330" y2="99475"/>
                              <a14:foregroundMark x1="38163" y1="73444" x2="31494" y2="79103"/>
                              <a14:foregroundMark x1="31494" y1="79103" x2="36223" y2="72474"/>
                              <a14:foregroundMark x1="4122" y1="73323" x2="4880" y2="70372"/>
                              <a14:foregroundMark x1="4426" y1="66411" x2="4607" y2="67906"/>
                              <a14:backgroundMark x1="61018" y1="36580" x2="55562" y2="44099"/>
                              <a14:backgroundMark x1="55562" y1="44099" x2="47348" y2="48060"/>
                              <a14:backgroundMark x1="47348" y1="48060" x2="41891" y2="40622"/>
                              <a14:backgroundMark x1="41891" y1="40622" x2="25553" y2="38319"/>
                              <a14:backgroundMark x1="25553" y1="38319" x2="12398" y2="26152"/>
                              <a14:backgroundMark x1="12398" y1="26152" x2="10367" y2="14511"/>
                              <a14:backgroundMark x1="10367" y1="14511" x2="19491" y2="10994"/>
                              <a14:backgroundMark x1="19491" y1="10994" x2="34526" y2="21302"/>
                              <a14:backgroundMark x1="34526" y1="21302" x2="42316" y2="22918"/>
                              <a14:backgroundMark x1="42316" y1="22918" x2="40527" y2="10792"/>
                              <a14:backgroundMark x1="40527" y1="10792" x2="33343" y2="6386"/>
                              <a14:backgroundMark x1="33343" y1="6386" x2="40891" y2="1374"/>
                              <a14:backgroundMark x1="40891" y1="1374" x2="57533" y2="728"/>
                              <a14:backgroundMark x1="57533" y1="728" x2="60928" y2="36580"/>
                              <a14:backgroundMark x1="62383" y1="77122" x2="60564" y2="99798"/>
                              <a14:backgroundMark x1="60564" y1="99798" x2="11397" y2="99192"/>
                              <a14:backgroundMark x1="11397" y1="99192" x2="424" y2="93452"/>
                              <a14:backgroundMark x1="424" y1="93452" x2="22734" y2="83468"/>
                              <a14:backgroundMark x1="22734" y1="83468" x2="27008" y2="74495"/>
                              <a14:backgroundMark x1="31487" y1="79643" x2="33162" y2="81568"/>
                              <a14:backgroundMark x1="27008" y1="74495" x2="31368" y2="79506"/>
                              <a14:backgroundMark x1="33162" y1="81568" x2="40800" y2="78294"/>
                              <a14:backgroundMark x1="40800" y1="78294" x2="45893" y2="70049"/>
                              <a14:backgroundMark x1="45893" y1="70049" x2="62595" y2="77526"/>
                              <a14:backgroundMark x1="4032" y1="71463" x2="5244" y2="70372"/>
                              <a14:backgroundMark x1="59624" y1="92320" x2="60533" y2="81892"/>
                              <a14:backgroundMark x1="60533" y1="81892" x2="55199" y2="71908"/>
                              <a14:backgroundMark x1="55199" y1="71908" x2="54592" y2="85166"/>
                              <a14:backgroundMark x1="54592" y1="85166" x2="60655" y2="90582"/>
                              <a14:backgroundMark x1="56472" y1="66896" x2="56654" y2="67502"/>
                              <a14:backgroundMark x1="60382" y1="86419" x2="60382" y2="86500"/>
                              <a14:backgroundMark x1="58169" y1="84276" x2="57260" y2="75667"/>
                              <a14:backgroundMark x1="59351" y1="87793" x2="59291" y2="87591"/>
                              <a14:backgroundMark x1="3941" y1="71867" x2="4183" y2="72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538545" y="2443023"/>
                  <a:ext cx="4406734" cy="3305049"/>
                </a:xfrm>
                <a:prstGeom prst="rect">
                  <a:avLst/>
                </a:prstGeom>
              </p:spPr>
            </p:pic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9B41F639-A590-7542-8D84-BF7E077EBCC5}"/>
                    </a:ext>
                  </a:extLst>
                </p:cNvPr>
                <p:cNvSpPr/>
                <p:nvPr/>
              </p:nvSpPr>
              <p:spPr>
                <a:xfrm>
                  <a:off x="5089387" y="4116568"/>
                  <a:ext cx="830143" cy="481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EEEE1363-FAB6-754F-8D07-30A9DB835F87}"/>
                    </a:ext>
                  </a:extLst>
                </p:cNvPr>
                <p:cNvSpPr/>
                <p:nvPr/>
              </p:nvSpPr>
              <p:spPr>
                <a:xfrm>
                  <a:off x="5614399" y="4383799"/>
                  <a:ext cx="246818" cy="2408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BA7C806-941F-3444-952D-7EEA05719AF1}"/>
                  </a:ext>
                </a:extLst>
              </p:cNvPr>
              <p:cNvGrpSpPr/>
              <p:nvPr/>
            </p:nvGrpSpPr>
            <p:grpSpPr>
              <a:xfrm>
                <a:off x="4166609" y="546408"/>
                <a:ext cx="4320520" cy="4728119"/>
                <a:chOff x="1705333" y="2792087"/>
                <a:chExt cx="3727783" cy="3887318"/>
              </a:xfrm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266FD1D3-1C92-1F42-BCBD-1EB568AB34D2}"/>
                    </a:ext>
                  </a:extLst>
                </p:cNvPr>
                <p:cNvGrpSpPr/>
                <p:nvPr/>
              </p:nvGrpSpPr>
              <p:grpSpPr>
                <a:xfrm>
                  <a:off x="1705333" y="4748984"/>
                  <a:ext cx="2770686" cy="1930421"/>
                  <a:chOff x="2406844" y="4144765"/>
                  <a:chExt cx="3267381" cy="2176096"/>
                </a:xfrm>
              </p:grpSpPr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95016BF9-3A8D-7E43-8E6E-7A7C49838DCF}"/>
                      </a:ext>
                    </a:extLst>
                  </p:cNvPr>
                  <p:cNvSpPr/>
                  <p:nvPr/>
                </p:nvSpPr>
                <p:spPr>
                  <a:xfrm>
                    <a:off x="2406844" y="4433560"/>
                    <a:ext cx="3267381" cy="1598507"/>
                  </a:xfrm>
                  <a:prstGeom prst="ellipse">
                    <a:avLst/>
                  </a:prstGeom>
                  <a:solidFill>
                    <a:srgbClr val="993366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156" name="Picture 4" descr="Image result for drosophila larvae cartoon">
                    <a:extLst>
                      <a:ext uri="{FF2B5EF4-FFF2-40B4-BE49-F238E27FC236}">
                        <a16:creationId xmlns:a16="http://schemas.microsoft.com/office/drawing/2014/main" id="{CE1B9BC1-5F14-3A44-A70E-CF7D218B2D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>
                                <a14:backgroundMark x1="16929" y1="69192" x2="17323" y2="68182"/>
                                <a14:backgroundMark x1="16142" y1="71717" x2="24803" y2="5858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8885343" flipH="1">
                    <a:off x="2611794" y="4144765"/>
                    <a:ext cx="2791557" cy="21760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22EC1115-AFCE-9441-8291-BA631858D853}"/>
                    </a:ext>
                  </a:extLst>
                </p:cNvPr>
                <p:cNvGrpSpPr/>
                <p:nvPr/>
              </p:nvGrpSpPr>
              <p:grpSpPr>
                <a:xfrm>
                  <a:off x="3686634" y="5313451"/>
                  <a:ext cx="580950" cy="783228"/>
                  <a:chOff x="4818632" y="4125234"/>
                  <a:chExt cx="685096" cy="882906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AD0E7220-B53F-874F-AACF-B27FFD9368EF}"/>
                      </a:ext>
                    </a:extLst>
                  </p:cNvPr>
                  <p:cNvSpPr/>
                  <p:nvPr/>
                </p:nvSpPr>
                <p:spPr>
                  <a:xfrm>
                    <a:off x="4818632" y="4201507"/>
                    <a:ext cx="685096" cy="806633"/>
                  </a:xfrm>
                  <a:prstGeom prst="ellipse">
                    <a:avLst/>
                  </a:prstGeom>
                  <a:solidFill>
                    <a:srgbClr val="00FDFF">
                      <a:alpha val="33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3FDFEEC4-FCC8-E942-BB08-AE66AFF5F6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11328" y="4125234"/>
                    <a:ext cx="254046" cy="289023"/>
                  </a:xfrm>
                  <a:prstGeom prst="line">
                    <a:avLst/>
                  </a:prstGeom>
                  <a:ln w="47625" cap="rnd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52" name="Picture 2">
                  <a:extLst>
                    <a:ext uri="{FF2B5EF4-FFF2-40B4-BE49-F238E27FC236}">
                      <a16:creationId xmlns:a16="http://schemas.microsoft.com/office/drawing/2014/main" id="{222E1EF8-2901-1E4E-A97B-C650684FC6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451" b="94725" l="13523" r="94484">
                              <a14:foregroundMark x1="51601" y1="18022" x2="69217" y2="17802"/>
                              <a14:foregroundMark x1="69217" y1="17802" x2="66548" y2="18681"/>
                              <a14:foregroundMark x1="51957" y1="14286" x2="55338" y2="12967"/>
                              <a14:foregroundMark x1="57651" y1="10110" x2="59075" y2="9670"/>
                              <a14:foregroundMark x1="86655" y1="30110" x2="91103" y2="28791"/>
                              <a14:foregroundMark x1="93238" y1="34725" x2="93238" y2="29890"/>
                              <a14:foregroundMark x1="92171" y1="50549" x2="90925" y2="49451"/>
                              <a14:foregroundMark x1="91281" y1="50110" x2="94484" y2="54725"/>
                              <a14:foregroundMark x1="20408" y1="90419" x2="21530" y2="90330"/>
                              <a14:foregroundMark x1="16606" y1="90722" x2="17164" y2="90677"/>
                              <a14:foregroundMark x1="13903" y1="94201" x2="13523" y2="94725"/>
                              <a14:backgroundMark x1="13701" y1="95165" x2="13879" y2="94286"/>
                              <a14:backgroundMark x1="14057" y1="94725" x2="16370" y2="91429"/>
                              <a14:backgroundMark x1="13879" y1="94505" x2="14591" y2="93846"/>
                              <a14:backgroundMark x1="17438" y1="91648" x2="17794" y2="91429"/>
                              <a14:backgroundMark x1="21708" y1="90989" x2="21886" y2="90989"/>
                              <a14:backgroundMark x1="17438" y1="90549" x2="17794" y2="91648"/>
                              <a14:backgroundMark x1="17082" y1="90989" x2="16904" y2="9186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94" t="45887" r="65810"/>
                <a:stretch/>
              </p:blipFill>
              <p:spPr bwMode="auto">
                <a:xfrm>
                  <a:off x="3802119" y="2792087"/>
                  <a:ext cx="1630997" cy="3026875"/>
                </a:xfrm>
                <a:prstGeom prst="rect">
                  <a:avLst/>
                </a:prstGeom>
                <a:noFill/>
                <a:ln w="254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EA815D4-4ADB-7649-8C80-E4E48FB46569}"/>
                  </a:ext>
                </a:extLst>
              </p:cNvPr>
              <p:cNvSpPr/>
              <p:nvPr/>
            </p:nvSpPr>
            <p:spPr>
              <a:xfrm>
                <a:off x="178420" y="546411"/>
                <a:ext cx="11285034" cy="508595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C9DC083-D931-2040-BDAF-CDCC4FBBBCAA}"/>
                  </a:ext>
                </a:extLst>
              </p:cNvPr>
              <p:cNvSpPr/>
              <p:nvPr/>
            </p:nvSpPr>
            <p:spPr>
              <a:xfrm>
                <a:off x="4012367" y="546408"/>
                <a:ext cx="4474762" cy="508595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98E72CBA-2DA8-E045-9507-0B2B608155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4451" y="3641349"/>
                <a:ext cx="254046" cy="289023"/>
              </a:xfrm>
              <a:prstGeom prst="line">
                <a:avLst/>
              </a:prstGeom>
              <a:ln w="476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6601EA5-E2EC-194F-A7F7-34BCE6C69076}"/>
                </a:ext>
              </a:extLst>
            </p:cNvPr>
            <p:cNvGrpSpPr/>
            <p:nvPr/>
          </p:nvGrpSpPr>
          <p:grpSpPr>
            <a:xfrm rot="16200000">
              <a:off x="6769680" y="32298342"/>
              <a:ext cx="3681570" cy="2408883"/>
              <a:chOff x="6250468" y="2608931"/>
              <a:chExt cx="5531160" cy="4192316"/>
            </a:xfrm>
          </p:grpSpPr>
          <p:pic>
            <p:nvPicPr>
              <p:cNvPr id="141" name="Picture 4" descr="Image result for drosophila larvae cartoon">
                <a:extLst>
                  <a:ext uri="{FF2B5EF4-FFF2-40B4-BE49-F238E27FC236}">
                    <a16:creationId xmlns:a16="http://schemas.microsoft.com/office/drawing/2014/main" id="{41BC91F8-6AEF-E948-947E-9DD4682DE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backgroundMark x1="16929" y1="69192" x2="17323" y2="68182"/>
                            <a14:backgroundMark x1="16142" y1="71717" x2="24803" y2="585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27836" flipH="1">
                <a:off x="6250468" y="2608931"/>
                <a:ext cx="5378022" cy="419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90BAEEA4-AC50-F146-AE88-AEB1CD2D3AEB}"/>
                  </a:ext>
                </a:extLst>
              </p:cNvPr>
              <p:cNvSpPr/>
              <p:nvPr/>
            </p:nvSpPr>
            <p:spPr>
              <a:xfrm>
                <a:off x="8344750" y="4084185"/>
                <a:ext cx="1556783" cy="1286223"/>
              </a:xfrm>
              <a:prstGeom prst="ellipse">
                <a:avLst/>
              </a:prstGeom>
              <a:solidFill>
                <a:srgbClr val="00FDFF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24276ED-9E04-744F-84A0-3A98C360D6A8}"/>
                  </a:ext>
                </a:extLst>
              </p:cNvPr>
              <p:cNvSpPr/>
              <p:nvPr/>
            </p:nvSpPr>
            <p:spPr>
              <a:xfrm>
                <a:off x="6319041" y="4073707"/>
                <a:ext cx="1556784" cy="1286223"/>
              </a:xfrm>
              <a:prstGeom prst="ellipse">
                <a:avLst/>
              </a:prstGeom>
              <a:solidFill>
                <a:srgbClr val="00FDFF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B71EAEA-5007-8549-AF44-B4B5DE800899}"/>
                  </a:ext>
                </a:extLst>
              </p:cNvPr>
              <p:cNvSpPr/>
              <p:nvPr/>
            </p:nvSpPr>
            <p:spPr>
              <a:xfrm>
                <a:off x="10224842" y="4061979"/>
                <a:ext cx="1556786" cy="1286223"/>
              </a:xfrm>
              <a:prstGeom prst="ellipse">
                <a:avLst/>
              </a:prstGeom>
              <a:solidFill>
                <a:srgbClr val="00FDFF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9" name="Rectangle 20">
            <a:extLst>
              <a:ext uri="{FF2B5EF4-FFF2-40B4-BE49-F238E27FC236}">
                <a16:creationId xmlns:a16="http://schemas.microsoft.com/office/drawing/2014/main" id="{EE31DB9B-FB1F-BC46-9ED1-28BD821BB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499" y="21780664"/>
            <a:ext cx="8282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Temperature Device Set Up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23A55E8-6F0A-2143-86CC-57EFDD3385D6}"/>
              </a:ext>
            </a:extLst>
          </p:cNvPr>
          <p:cNvGrpSpPr/>
          <p:nvPr/>
        </p:nvGrpSpPr>
        <p:grpSpPr>
          <a:xfrm>
            <a:off x="598808" y="-25082"/>
            <a:ext cx="11010900" cy="6794230"/>
            <a:chOff x="-15875" y="-34925"/>
            <a:chExt cx="11010900" cy="6794230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FA694E6-0FAE-CA42-8CF5-55A55F607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5" y="-34925"/>
              <a:ext cx="11010900" cy="692150"/>
            </a:xfrm>
            <a:prstGeom prst="rect">
              <a:avLst/>
            </a:prstGeom>
            <a:solidFill>
              <a:srgbClr val="0F253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1429586">
                <a:defRPr/>
              </a:pPr>
              <a:endParaRPr lang="en-US" sz="4849" dirty="0">
                <a:solidFill>
                  <a:schemeClr val="lt1"/>
                </a:solidFill>
              </a:endParaRPr>
            </a:p>
          </p:txBody>
        </p:sp>
        <p:sp>
          <p:nvSpPr>
            <p:cNvPr id="135" name="TextBox 2">
              <a:extLst>
                <a:ext uri="{FF2B5EF4-FFF2-40B4-BE49-F238E27FC236}">
                  <a16:creationId xmlns:a16="http://schemas.microsoft.com/office/drawing/2014/main" id="{4F320D2E-5202-5342-9D9A-2292DFC6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050" y="-6350"/>
              <a:ext cx="4546600" cy="15144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429586" eaLnBrk="1" hangingPunct="1">
                <a:defRPr/>
              </a:pPr>
              <a:r>
                <a:rPr lang="en-US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1. Introduction</a:t>
              </a:r>
              <a:endParaRPr lang="en-US" altLang="en-US" sz="1400" b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defTabSz="1429586" eaLnBrk="1" hangingPunct="1">
                <a:defRPr/>
              </a:pPr>
              <a:endParaRPr lang="en-US" altLang="en-US" sz="4849" dirty="0">
                <a:solidFill>
                  <a:srgbClr val="F8C01B"/>
                </a:solidFill>
              </a:endParaRPr>
            </a:p>
          </p:txBody>
        </p:sp>
        <p:sp>
          <p:nvSpPr>
            <p:cNvPr id="136" name="TextBox 2">
              <a:extLst>
                <a:ext uri="{FF2B5EF4-FFF2-40B4-BE49-F238E27FC236}">
                  <a16:creationId xmlns:a16="http://schemas.microsoft.com/office/drawing/2014/main" id="{F5B08560-518F-C141-BA96-60E72AA6D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67" y="665329"/>
              <a:ext cx="6569122" cy="60939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sz="2600" dirty="0"/>
                <a:t>Humans must sense temperature in order to survive. While heat sensation has been extensively studied, much less is known about cold sensation. Cold temperatures are detected by cold-sensing receptors expressed in sensory neurons in the nervous system. However, the identities of these receptors and neurons are unclear. </a:t>
              </a:r>
            </a:p>
            <a:p>
              <a:endParaRPr lang="en-US" sz="2600" dirty="0"/>
            </a:p>
            <a:p>
              <a:r>
                <a:rPr lang="en-US" sz="2600" dirty="0"/>
                <a:t>The complexity of human biology makes it difficult to study cold sensation in humans. Because the basics of sensory mechanisms tend to be conserved from animals to humans, I seek an animal model to study cold sensation.</a:t>
              </a: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FB45FA9-6A19-DF4C-AE30-A9467563E91F}"/>
              </a:ext>
            </a:extLst>
          </p:cNvPr>
          <p:cNvSpPr/>
          <p:nvPr/>
        </p:nvSpPr>
        <p:spPr>
          <a:xfrm>
            <a:off x="6351657" y="27556706"/>
            <a:ext cx="49354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Fly Food narrow vials: 9 ml of food/vial. Made of Agar, Yeast, Soy Flour, Yellow Cornmeal.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petri-dishes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Tweezers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Grape juice plate with 2% solidified sugar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Fly loop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ddH2O (double-distilled water)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Paintbrush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Olympus Microscope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C7B9716-8D9D-4E45-8298-B283F730A301}"/>
              </a:ext>
            </a:extLst>
          </p:cNvPr>
          <p:cNvSpPr/>
          <p:nvPr/>
        </p:nvSpPr>
        <p:spPr>
          <a:xfrm>
            <a:off x="609298" y="9843"/>
            <a:ext cx="10978185" cy="32918400"/>
          </a:xfrm>
          <a:prstGeom prst="rect">
            <a:avLst/>
          </a:prstGeom>
          <a:noFill/>
          <a:ln w="76200">
            <a:solidFill>
              <a:srgbClr val="0F25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B3A6A62B-CF63-824B-9049-C5C452182F2C}"/>
              </a:ext>
            </a:extLst>
          </p:cNvPr>
          <p:cNvSpPr/>
          <p:nvPr/>
        </p:nvSpPr>
        <p:spPr>
          <a:xfrm>
            <a:off x="34242948" y="-3191"/>
            <a:ext cx="10978185" cy="32918400"/>
          </a:xfrm>
          <a:prstGeom prst="rect">
            <a:avLst/>
          </a:prstGeom>
          <a:noFill/>
          <a:ln w="76200">
            <a:solidFill>
              <a:srgbClr val="0F25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rgbClr val="0F253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1D85F0-0EA1-5340-9D24-872132E7BFD0}"/>
              </a:ext>
            </a:extLst>
          </p:cNvPr>
          <p:cNvGrpSpPr/>
          <p:nvPr/>
        </p:nvGrpSpPr>
        <p:grpSpPr>
          <a:xfrm>
            <a:off x="11849099" y="-76200"/>
            <a:ext cx="22021800" cy="32897762"/>
            <a:chOff x="10934700" y="20637"/>
            <a:chExt cx="22021800" cy="3289776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52CB890-EC91-B24D-BC08-631002EFC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87164"/>
            <a:stretch/>
          </p:blipFill>
          <p:spPr>
            <a:xfrm>
              <a:off x="22205715" y="2644987"/>
              <a:ext cx="3769653" cy="6242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B971D0C-3315-2647-95C1-44E862B17E7D}"/>
                </a:ext>
              </a:extLst>
            </p:cNvPr>
            <p:cNvSpPr/>
            <p:nvPr/>
          </p:nvSpPr>
          <p:spPr>
            <a:xfrm>
              <a:off x="22177563" y="8044049"/>
              <a:ext cx="10677013" cy="10146261"/>
            </a:xfrm>
            <a:prstGeom prst="rect">
              <a:avLst/>
            </a:prstGeom>
            <a:noFill/>
            <a:ln w="76200">
              <a:solidFill>
                <a:srgbClr val="0F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9179B8A-71E5-8D4E-8B9A-F3E4AAD3C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875" t="2835" r="85606"/>
            <a:stretch/>
          </p:blipFill>
          <p:spPr>
            <a:xfrm>
              <a:off x="11099080" y="11049000"/>
              <a:ext cx="864321" cy="48372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6D06DD-5AC5-4CFD-8E3F-4A0C11FF1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4700" y="20637"/>
              <a:ext cx="22021800" cy="1813927"/>
            </a:xfrm>
            <a:prstGeom prst="rect">
              <a:avLst/>
            </a:prstGeom>
            <a:solidFill>
              <a:srgbClr val="91B9F7">
                <a:alpha val="35000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1786857">
                <a:defRPr/>
              </a:pPr>
              <a:endParaRPr lang="en-US" sz="4849" dirty="0">
                <a:solidFill>
                  <a:srgbClr val="002060"/>
                </a:solidFill>
              </a:endParaRP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1549EB33-8740-4F75-A333-E917456CA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7526" y="74474"/>
              <a:ext cx="21888527" cy="2308324"/>
            </a:xfrm>
            <a:prstGeom prst="rect">
              <a:avLst/>
            </a:prstGeom>
            <a:solidFill>
              <a:srgbClr val="CFA6FF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250190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786857" eaLnBrk="1" hangingPunct="1">
                <a:defRPr/>
              </a:pPr>
              <a:r>
                <a:rPr lang="en-US" sz="4800" b="1" dirty="0">
                  <a:cs typeface="Arial" panose="020B0604020202020204" pitchFamily="34" charset="0"/>
                </a:rPr>
                <a:t>Neural and Genetic Basis of Cold Sensation in </a:t>
              </a:r>
              <a:r>
                <a:rPr lang="en-US" sz="4800" b="1" i="1" dirty="0">
                  <a:cs typeface="Arial" panose="020B0604020202020204" pitchFamily="34" charset="0"/>
                </a:rPr>
                <a:t>Drosophila Melanogaster</a:t>
              </a:r>
              <a:endParaRPr lang="en-US" altLang="en-US" sz="4800" b="1" dirty="0">
                <a:latin typeface="Helvetica" pitchFamily="2" charset="0"/>
              </a:endParaRPr>
            </a:p>
            <a:p>
              <a:pPr algn="ctr" defTabSz="1786857" eaLnBrk="1" hangingPunct="1">
                <a:defRPr/>
              </a:pPr>
              <a:endParaRPr lang="en-US" altLang="en-US" sz="3200" b="1" dirty="0">
                <a:latin typeface="Helvetica" pitchFamily="2" charset="0"/>
              </a:endParaRPr>
            </a:p>
            <a:p>
              <a:pPr algn="ctr" defTabSz="1786857" eaLnBrk="1" hangingPunct="1">
                <a:defRPr/>
              </a:pPr>
              <a:r>
                <a:rPr lang="en-US" altLang="en-US" sz="3200" b="1" dirty="0">
                  <a:latin typeface="Helvetica" pitchFamily="2" charset="0"/>
                </a:rPr>
                <a:t>Amanda Xu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₁, </a:t>
              </a:r>
              <a:r>
                <a:rPr lang="en-US" altLang="en-US" sz="3200" b="1" dirty="0">
                  <a:cs typeface="Arial" panose="020B0604020202020204" pitchFamily="34" charset="0"/>
                </a:rPr>
                <a:t>Elizabeth A. Ronan ₁ 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₂, </a:t>
              </a:r>
              <a:r>
                <a:rPr lang="en-US" altLang="en-US" sz="3200" b="1" dirty="0">
                  <a:cs typeface="Arial" panose="020B0604020202020204" pitchFamily="34" charset="0"/>
                </a:rPr>
                <a:t>Gun-Ho Kim ₃, Limei Zhu 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₁, </a:t>
              </a:r>
              <a:r>
                <a:rPr lang="en-US" altLang="en-US" sz="3200" b="1" dirty="0">
                  <a:cs typeface="Arial" panose="020B0604020202020204" pitchFamily="34" charset="0"/>
                </a:rPr>
                <a:t>Bing Ye ₁, 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₄</a:t>
              </a:r>
              <a:endParaRPr lang="en-US" altLang="en-US" sz="3200" b="1" dirty="0">
                <a:latin typeface="Helvetica" pitchFamily="2" charset="0"/>
              </a:endParaRPr>
            </a:p>
            <a:p>
              <a:pPr algn="ctr" defTabSz="1786857" eaLnBrk="1" hangingPunct="1">
                <a:defRPr/>
              </a:pPr>
              <a:endParaRPr lang="en-US" altLang="en-US" sz="3200" b="1" dirty="0">
                <a:latin typeface="Helvetica" pitchFamily="2" charset="0"/>
              </a:endParaRPr>
            </a:p>
          </p:txBody>
        </p:sp>
        <p:pic>
          <p:nvPicPr>
            <p:cNvPr id="16400" name="Picture 39" descr="A close up of an animal&#10;&#10;Description automatically generated">
              <a:extLst>
                <a:ext uri="{FF2B5EF4-FFF2-40B4-BE49-F238E27FC236}">
                  <a16:creationId xmlns:a16="http://schemas.microsoft.com/office/drawing/2014/main" id="{A76E4F9C-8B31-4617-90F4-42D3EC2D2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180"/>
            <a:stretch>
              <a:fillRect/>
            </a:stretch>
          </p:blipFill>
          <p:spPr bwMode="auto">
            <a:xfrm>
              <a:off x="23575629" y="9067800"/>
              <a:ext cx="8572500" cy="375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4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E3FA8C8D-ECF1-4811-A484-E7A338800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7736" r="29411" b="58192"/>
            <a:stretch>
              <a:fillRect/>
            </a:stretch>
          </p:blipFill>
          <p:spPr bwMode="auto">
            <a:xfrm>
              <a:off x="23478880" y="20154413"/>
              <a:ext cx="9199562" cy="377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4CB5B7-25E5-4905-9122-6B88B72E6112}"/>
                </a:ext>
              </a:extLst>
            </p:cNvPr>
            <p:cNvGrpSpPr/>
            <p:nvPr/>
          </p:nvGrpSpPr>
          <p:grpSpPr>
            <a:xfrm>
              <a:off x="22091840" y="23973101"/>
              <a:ext cx="10444047" cy="8694192"/>
              <a:chOff x="11374795" y="21013261"/>
              <a:chExt cx="9223018" cy="9153128"/>
            </a:xfrm>
          </p:grpSpPr>
          <p:pic>
            <p:nvPicPr>
              <p:cNvPr id="25" name="Picture 24" descr="A close up of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360592EC-5FBE-46FD-A9B7-69BD4F333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b="5639"/>
              <a:stretch/>
            </p:blipFill>
            <p:spPr>
              <a:xfrm>
                <a:off x="11374795" y="21013261"/>
                <a:ext cx="9114550" cy="9153128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B68A511-FDF9-4504-9073-5A03FBBA33EF}"/>
                  </a:ext>
                </a:extLst>
              </p:cNvPr>
              <p:cNvSpPr/>
              <p:nvPr/>
            </p:nvSpPr>
            <p:spPr>
              <a:xfrm>
                <a:off x="20259140" y="24688800"/>
                <a:ext cx="338673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7C58AD-FC6A-8C48-895C-72028DCF5CA3}"/>
                </a:ext>
              </a:extLst>
            </p:cNvPr>
            <p:cNvGrpSpPr/>
            <p:nvPr/>
          </p:nvGrpSpPr>
          <p:grpSpPr>
            <a:xfrm>
              <a:off x="22027120" y="1753118"/>
              <a:ext cx="10837839" cy="1446550"/>
              <a:chOff x="11151396" y="1712164"/>
              <a:chExt cx="10837839" cy="144655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0815134-C394-8A4D-BA7A-BE94F9971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6402" y="1804660"/>
                <a:ext cx="10702833" cy="1337669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>
                  <a:defRPr/>
                </a:pPr>
                <a:endParaRPr lang="en-US" sz="4849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E9DFCD7-685D-4CB7-94C5-7F16AF47AC75}"/>
                  </a:ext>
                </a:extLst>
              </p:cNvPr>
              <p:cNvSpPr/>
              <p:nvPr/>
            </p:nvSpPr>
            <p:spPr>
              <a:xfrm>
                <a:off x="11151396" y="1712164"/>
                <a:ext cx="10704329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10. Cool receptors are not required for</a:t>
                </a:r>
              </a:p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cold sensation 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027BF2-104B-4E5F-A77A-F936AAAAD2A5}"/>
                </a:ext>
              </a:extLst>
            </p:cNvPr>
            <p:cNvSpPr/>
            <p:nvPr/>
          </p:nvSpPr>
          <p:spPr>
            <a:xfrm>
              <a:off x="22179104" y="1877563"/>
              <a:ext cx="10684899" cy="6175044"/>
            </a:xfrm>
            <a:prstGeom prst="rect">
              <a:avLst/>
            </a:prstGeom>
            <a:noFill/>
            <a:ln w="76200">
              <a:solidFill>
                <a:srgbClr val="0F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08" name="Rectangle 50">
              <a:extLst>
                <a:ext uri="{FF2B5EF4-FFF2-40B4-BE49-F238E27FC236}">
                  <a16:creationId xmlns:a16="http://schemas.microsoft.com/office/drawing/2014/main" id="{ED935551-C639-4398-A27A-42C3E3FDB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49049" y="23442907"/>
              <a:ext cx="586369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4400" b="1" dirty="0">
                  <a:solidFill>
                    <a:srgbClr val="0F25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GAL4-UAS System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4EB3995-D06C-5B41-941E-9F7AEB69FD5D}"/>
                </a:ext>
              </a:extLst>
            </p:cNvPr>
            <p:cNvGrpSpPr/>
            <p:nvPr/>
          </p:nvGrpSpPr>
          <p:grpSpPr>
            <a:xfrm>
              <a:off x="11003311" y="1752600"/>
              <a:ext cx="11021440" cy="6096452"/>
              <a:chOff x="30511" y="1707227"/>
              <a:chExt cx="11021440" cy="609645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88308B6-4DAE-6C4D-9B58-FE4266EE7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11" y="1790731"/>
                <a:ext cx="11010901" cy="699772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>
                  <a:defRPr/>
                </a:pPr>
                <a:endParaRPr lang="en-US" sz="4849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6A9F3F-8F95-49C2-BBA0-016C2C4A2BAC}"/>
                  </a:ext>
                </a:extLst>
              </p:cNvPr>
              <p:cNvSpPr txBox="1"/>
              <p:nvPr/>
            </p:nvSpPr>
            <p:spPr>
              <a:xfrm>
                <a:off x="1659373" y="1707227"/>
                <a:ext cx="91348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 Experimental Procedure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182EA00-10EF-884F-B356-53045BDBB468}"/>
                  </a:ext>
                </a:extLst>
              </p:cNvPr>
              <p:cNvSpPr/>
              <p:nvPr/>
            </p:nvSpPr>
            <p:spPr>
              <a:xfrm>
                <a:off x="63825" y="1821490"/>
                <a:ext cx="10988126" cy="5982189"/>
              </a:xfrm>
              <a:prstGeom prst="rect">
                <a:avLst/>
              </a:prstGeom>
              <a:noFill/>
              <a:ln w="76200">
                <a:solidFill>
                  <a:srgbClr val="0F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1B2622A-A3E8-9042-8AB2-E946CCDAF0B2}"/>
                </a:ext>
              </a:extLst>
            </p:cNvPr>
            <p:cNvSpPr/>
            <p:nvPr/>
          </p:nvSpPr>
          <p:spPr>
            <a:xfrm>
              <a:off x="11132263" y="8647512"/>
              <a:ext cx="447256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When the probe is directed at the head of the larva, I observed 2 behaviors:</a:t>
              </a:r>
            </a:p>
            <a:p>
              <a:pPr marL="342900" indent="-342900" fontAlgn="base">
                <a:buAutoNum type="arabicPeriod"/>
              </a:pPr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anterior contraction: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the anterior segment of larva withdraws</a:t>
              </a:r>
            </a:p>
            <a:p>
              <a:pPr marL="342900" indent="-342900" fontAlgn="base">
                <a:buAutoNum type="arabicPeriod"/>
              </a:pPr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head turn: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both the larva’s nose and anterior segment turns away from the probe; an act of evasion.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04C4938-B0CE-D849-82F7-809098D1FC0E}"/>
                </a:ext>
              </a:extLst>
            </p:cNvPr>
            <p:cNvSpPr/>
            <p:nvPr/>
          </p:nvSpPr>
          <p:spPr>
            <a:xfrm>
              <a:off x="11177284" y="15619274"/>
              <a:ext cx="482920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When the probe is directed at the middle of the larva, they exhibit </a:t>
              </a:r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middle bending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behavior: middle region (upper middle and/or middle posterior segment) of larva bends away from the probe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18E167-895B-8F4C-A9E5-E758D1F8D3BD}"/>
                </a:ext>
              </a:extLst>
            </p:cNvPr>
            <p:cNvGrpSpPr/>
            <p:nvPr/>
          </p:nvGrpSpPr>
          <p:grpSpPr>
            <a:xfrm>
              <a:off x="15747186" y="9399866"/>
              <a:ext cx="3284636" cy="5372267"/>
              <a:chOff x="4774655" y="9059074"/>
              <a:chExt cx="3284636" cy="537226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C43F15A-1344-4BC8-9E81-01B1C157FF8C}"/>
                  </a:ext>
                </a:extLst>
              </p:cNvPr>
              <p:cNvGrpSpPr/>
              <p:nvPr/>
            </p:nvGrpSpPr>
            <p:grpSpPr>
              <a:xfrm>
                <a:off x="4774655" y="9523021"/>
                <a:ext cx="3060643" cy="4908320"/>
                <a:chOff x="4443130" y="3152124"/>
                <a:chExt cx="2766720" cy="5669211"/>
              </a:xfrm>
            </p:grpSpPr>
            <p:pic>
              <p:nvPicPr>
                <p:cNvPr id="34" name="Content Placeholder 4" descr="A picture containing food, sitting, white, water&#10;&#10;Description automatically generated">
                  <a:extLst>
                    <a:ext uri="{FF2B5EF4-FFF2-40B4-BE49-F238E27FC236}">
                      <a16:creationId xmlns:a16="http://schemas.microsoft.com/office/drawing/2014/main" id="{35F01038-056F-4180-ABC1-BC98BACBD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sharpenSoften amount="100000"/>
                          </a14:imgEffect>
                          <a14:imgEffect>
                            <a14:brightnessContrast bright="6000" contrast="-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93" t="13499" r="33481" b="902"/>
                <a:stretch/>
              </p:blipFill>
              <p:spPr>
                <a:xfrm>
                  <a:off x="4443130" y="3152124"/>
                  <a:ext cx="2766720" cy="1927763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picture containing food, table, sitting, close&#10;&#10;Description automatically generated">
                  <a:extLst>
                    <a:ext uri="{FF2B5EF4-FFF2-40B4-BE49-F238E27FC236}">
                      <a16:creationId xmlns:a16="http://schemas.microsoft.com/office/drawing/2014/main" id="{9BC18AC3-94D5-42DC-89BA-9BBF6B365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6967"/>
                <a:stretch/>
              </p:blipFill>
              <p:spPr>
                <a:xfrm>
                  <a:off x="4443130" y="5079887"/>
                  <a:ext cx="2766719" cy="1927763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sitting, food, table, white&#10;&#10;Description automatically generated">
                  <a:extLst>
                    <a:ext uri="{FF2B5EF4-FFF2-40B4-BE49-F238E27FC236}">
                      <a16:creationId xmlns:a16="http://schemas.microsoft.com/office/drawing/2014/main" id="{822A4B9C-68C3-4E56-B2EC-EF7EE38B12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5070"/>
                <a:stretch/>
              </p:blipFill>
              <p:spPr>
                <a:xfrm>
                  <a:off x="4443130" y="7007650"/>
                  <a:ext cx="2766719" cy="1813685"/>
                </a:xfrm>
                <a:prstGeom prst="rect">
                  <a:avLst/>
                </a:prstGeom>
              </p:spPr>
            </p:pic>
          </p:grpSp>
          <p:sp>
            <p:nvSpPr>
              <p:cNvPr id="57" name="Rectangle 18">
                <a:extLst>
                  <a:ext uri="{FF2B5EF4-FFF2-40B4-BE49-F238E27FC236}">
                    <a16:creationId xmlns:a16="http://schemas.microsoft.com/office/drawing/2014/main" id="{E00196C6-7157-A843-8D4F-C44F79149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7675" y="9059074"/>
                <a:ext cx="324161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Anterior Contraction</a:t>
                </a:r>
              </a:p>
            </p:txBody>
          </p:sp>
          <p:sp>
            <p:nvSpPr>
              <p:cNvPr id="59" name="Rectangle 18">
                <a:extLst>
                  <a:ext uri="{FF2B5EF4-FFF2-40B4-BE49-F238E27FC236}">
                    <a16:creationId xmlns:a16="http://schemas.microsoft.com/office/drawing/2014/main" id="{B8704EE6-3AAB-4F4C-BC0A-C4101FCF2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3949" y="9498597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0s</a:t>
                </a:r>
              </a:p>
            </p:txBody>
          </p:sp>
          <p:sp>
            <p:nvSpPr>
              <p:cNvPr id="72" name="Rectangle 18">
                <a:extLst>
                  <a:ext uri="{FF2B5EF4-FFF2-40B4-BE49-F238E27FC236}">
                    <a16:creationId xmlns:a16="http://schemas.microsoft.com/office/drawing/2014/main" id="{3992F3B7-05CA-6D46-97EA-56EA8F2BF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7184" y="11207937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1s</a:t>
                </a:r>
              </a:p>
            </p:txBody>
          </p:sp>
          <p:sp>
            <p:nvSpPr>
              <p:cNvPr id="73" name="Rectangle 18">
                <a:extLst>
                  <a:ext uri="{FF2B5EF4-FFF2-40B4-BE49-F238E27FC236}">
                    <a16:creationId xmlns:a16="http://schemas.microsoft.com/office/drawing/2014/main" id="{9C4FB5FC-CA56-9F49-AA1F-9202CF133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7271" y="12859799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C09162-01E5-D449-8BEC-E613984B2812}"/>
                </a:ext>
              </a:extLst>
            </p:cNvPr>
            <p:cNvGrpSpPr/>
            <p:nvPr/>
          </p:nvGrpSpPr>
          <p:grpSpPr>
            <a:xfrm>
              <a:off x="18928775" y="9409163"/>
              <a:ext cx="3605448" cy="5362962"/>
              <a:chOff x="7956244" y="9068372"/>
              <a:chExt cx="3605448" cy="5362962"/>
            </a:xfrm>
          </p:grpSpPr>
          <p:sp>
            <p:nvSpPr>
              <p:cNvPr id="58" name="Rectangle 18">
                <a:extLst>
                  <a:ext uri="{FF2B5EF4-FFF2-40B4-BE49-F238E27FC236}">
                    <a16:creationId xmlns:a16="http://schemas.microsoft.com/office/drawing/2014/main" id="{8A743879-A132-D94F-A90E-7489EA181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8313" y="9068372"/>
                <a:ext cx="28733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Head Turn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6E2E83-4006-A440-A566-B15974DA9E8E}"/>
                  </a:ext>
                </a:extLst>
              </p:cNvPr>
              <p:cNvGrpSpPr/>
              <p:nvPr/>
            </p:nvGrpSpPr>
            <p:grpSpPr>
              <a:xfrm>
                <a:off x="7956244" y="9473052"/>
                <a:ext cx="2936211" cy="4958282"/>
                <a:chOff x="7956244" y="9473052"/>
                <a:chExt cx="2936211" cy="4958282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AA9C94BA-9E86-4A4A-86B5-C7D5737FE966}"/>
                    </a:ext>
                  </a:extLst>
                </p:cNvPr>
                <p:cNvGrpSpPr/>
                <p:nvPr/>
              </p:nvGrpSpPr>
              <p:grpSpPr>
                <a:xfrm>
                  <a:off x="7956244" y="9509024"/>
                  <a:ext cx="2913222" cy="4922310"/>
                  <a:chOff x="2258904" y="2899410"/>
                  <a:chExt cx="2454097" cy="4707548"/>
                </a:xfrm>
              </p:grpSpPr>
              <p:pic>
                <p:nvPicPr>
                  <p:cNvPr id="50" name="Picture 2" descr="A picture containing sky&#10;&#10;Description automatically generated">
                    <a:extLst>
                      <a:ext uri="{FF2B5EF4-FFF2-40B4-BE49-F238E27FC236}">
                        <a16:creationId xmlns:a16="http://schemas.microsoft.com/office/drawing/2014/main" id="{5A3FEDD2-99EB-40F8-9E6B-01ED0540FB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35" t="45329" r="24830"/>
                  <a:stretch/>
                </p:blipFill>
                <p:spPr bwMode="auto">
                  <a:xfrm>
                    <a:off x="2258904" y="4076299"/>
                    <a:ext cx="2454096" cy="11768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6" descr="A picture containing sky&#10;&#10;Description automatically generated">
                    <a:extLst>
                      <a:ext uri="{FF2B5EF4-FFF2-40B4-BE49-F238E27FC236}">
                        <a16:creationId xmlns:a16="http://schemas.microsoft.com/office/drawing/2014/main" id="{79B24093-04E7-4D16-8797-947F54FF9D0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35" t="45329" r="24830"/>
                  <a:stretch/>
                </p:blipFill>
                <p:spPr bwMode="auto">
                  <a:xfrm>
                    <a:off x="2258904" y="2899410"/>
                    <a:ext cx="2454096" cy="11768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Picture 8" descr="A picture containing sky, animal, plane&#10;&#10;Description automatically generated">
                    <a:extLst>
                      <a:ext uri="{FF2B5EF4-FFF2-40B4-BE49-F238E27FC236}">
                        <a16:creationId xmlns:a16="http://schemas.microsoft.com/office/drawing/2014/main" id="{4AAAC159-A7BB-4E8F-9216-97634B5F7E7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35" t="19668" r="24830" b="10746"/>
                  <a:stretch/>
                </p:blipFill>
                <p:spPr bwMode="auto">
                  <a:xfrm>
                    <a:off x="2258904" y="5253177"/>
                    <a:ext cx="2454097" cy="117471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3" name="Picture 10" descr="A picture containing animal&#10;&#10;Description automatically generated">
                    <a:extLst>
                      <a:ext uri="{FF2B5EF4-FFF2-40B4-BE49-F238E27FC236}">
                        <a16:creationId xmlns:a16="http://schemas.microsoft.com/office/drawing/2014/main" id="{B59E8897-F778-43AA-8D61-D9B3D377EB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sharpenSoften amount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35" t="5528" r="24830" b="28611"/>
                  <a:stretch/>
                </p:blipFill>
                <p:spPr bwMode="auto">
                  <a:xfrm>
                    <a:off x="2258904" y="6430077"/>
                    <a:ext cx="2454097" cy="11768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74" name="Rectangle 18">
                  <a:extLst>
                    <a:ext uri="{FF2B5EF4-FFF2-40B4-BE49-F238E27FC236}">
                      <a16:creationId xmlns:a16="http://schemas.microsoft.com/office/drawing/2014/main" id="{C8188609-2192-EA48-B251-F572CFB55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02104" y="9473052"/>
                  <a:ext cx="578113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0s</a:t>
                  </a:r>
                </a:p>
              </p:txBody>
            </p:sp>
            <p:sp>
              <p:nvSpPr>
                <p:cNvPr id="75" name="Rectangle 18">
                  <a:extLst>
                    <a:ext uri="{FF2B5EF4-FFF2-40B4-BE49-F238E27FC236}">
                      <a16:creationId xmlns:a16="http://schemas.microsoft.com/office/drawing/2014/main" id="{481FB855-10EB-0041-8777-79C83F370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76921" y="10725278"/>
                  <a:ext cx="578113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1s</a:t>
                  </a:r>
                </a:p>
              </p:txBody>
            </p:sp>
            <p:sp>
              <p:nvSpPr>
                <p:cNvPr id="76" name="Rectangle 18">
                  <a:extLst>
                    <a:ext uri="{FF2B5EF4-FFF2-40B4-BE49-F238E27FC236}">
                      <a16:creationId xmlns:a16="http://schemas.microsoft.com/office/drawing/2014/main" id="{54D10DA1-643D-1045-BDD5-A59DD36B5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71357" y="11977875"/>
                  <a:ext cx="578113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2s</a:t>
                  </a:r>
                </a:p>
              </p:txBody>
            </p:sp>
            <p:sp>
              <p:nvSpPr>
                <p:cNvPr id="77" name="Rectangle 18">
                  <a:extLst>
                    <a:ext uri="{FF2B5EF4-FFF2-40B4-BE49-F238E27FC236}">
                      <a16:creationId xmlns:a16="http://schemas.microsoft.com/office/drawing/2014/main" id="{A75B37ED-0705-9044-988A-864CCA0E9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4342" y="13184531"/>
                  <a:ext cx="578113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3s</a:t>
                  </a: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0CDB6BC-7408-E54E-A643-D3123A2FD2CD}"/>
                </a:ext>
              </a:extLst>
            </p:cNvPr>
            <p:cNvGrpSpPr/>
            <p:nvPr/>
          </p:nvGrpSpPr>
          <p:grpSpPr>
            <a:xfrm>
              <a:off x="15923108" y="15531579"/>
              <a:ext cx="6011334" cy="4895974"/>
              <a:chOff x="4828849" y="14446763"/>
              <a:chExt cx="6011334" cy="4895974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1DDB467-E8C9-49C7-B2F9-8F2069942D6D}"/>
                  </a:ext>
                </a:extLst>
              </p:cNvPr>
              <p:cNvGrpSpPr/>
              <p:nvPr/>
            </p:nvGrpSpPr>
            <p:grpSpPr>
              <a:xfrm>
                <a:off x="4828849" y="14805266"/>
                <a:ext cx="5988803" cy="4537471"/>
                <a:chOff x="715617" y="3974329"/>
                <a:chExt cx="6669157" cy="5138684"/>
              </a:xfrm>
            </p:grpSpPr>
            <p:pic>
              <p:nvPicPr>
                <p:cNvPr id="61" name="Picture 60" descr="A picture containing flying, plane, man&#10;&#10;Description automatically generated">
                  <a:extLst>
                    <a:ext uri="{FF2B5EF4-FFF2-40B4-BE49-F238E27FC236}">
                      <a16:creationId xmlns:a16="http://schemas.microsoft.com/office/drawing/2014/main" id="{0493C5CE-08F3-451E-9FB3-6C962F16D1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72" r="21573" b="14212"/>
                <a:stretch/>
              </p:blipFill>
              <p:spPr>
                <a:xfrm>
                  <a:off x="715617" y="4080567"/>
                  <a:ext cx="2226366" cy="2516222"/>
                </a:xfrm>
                <a:prstGeom prst="rect">
                  <a:avLst/>
                </a:prstGeom>
              </p:spPr>
            </p:pic>
            <p:pic>
              <p:nvPicPr>
                <p:cNvPr id="62" name="Picture 61" descr="A picture containing holding, standing, man, white&#10;&#10;Description automatically generated">
                  <a:extLst>
                    <a:ext uri="{FF2B5EF4-FFF2-40B4-BE49-F238E27FC236}">
                      <a16:creationId xmlns:a16="http://schemas.microsoft.com/office/drawing/2014/main" id="{EACA91AB-AF28-491D-9C4C-0491B1961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05" t="-3454" r="14510" b="18201"/>
                <a:stretch/>
              </p:blipFill>
              <p:spPr>
                <a:xfrm>
                  <a:off x="2937012" y="3974329"/>
                  <a:ext cx="2226367" cy="2622456"/>
                </a:xfrm>
                <a:prstGeom prst="rect">
                  <a:avLst/>
                </a:prstGeom>
              </p:spPr>
            </p:pic>
            <p:pic>
              <p:nvPicPr>
                <p:cNvPr id="63" name="Picture 62" descr="A picture containing man, standing, water, wave&#10;&#10;Description automatically generated">
                  <a:extLst>
                    <a:ext uri="{FF2B5EF4-FFF2-40B4-BE49-F238E27FC236}">
                      <a16:creationId xmlns:a16="http://schemas.microsoft.com/office/drawing/2014/main" id="{9E20D27A-990E-4060-A1DD-8F215F477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891" r="22505" b="16098"/>
                <a:stretch/>
              </p:blipFill>
              <p:spPr>
                <a:xfrm>
                  <a:off x="5158407" y="4091126"/>
                  <a:ext cx="2226367" cy="2495096"/>
                </a:xfrm>
                <a:prstGeom prst="rect">
                  <a:avLst/>
                </a:prstGeom>
              </p:spPr>
            </p:pic>
            <p:pic>
              <p:nvPicPr>
                <p:cNvPr id="64" name="Picture 63" descr="A picture containing food&#10;&#10;Description automatically generated">
                  <a:extLst>
                    <a:ext uri="{FF2B5EF4-FFF2-40B4-BE49-F238E27FC236}">
                      <a16:creationId xmlns:a16="http://schemas.microsoft.com/office/drawing/2014/main" id="{9EA17033-4CDF-4D48-9D14-D9F0742BE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72" r="21712" b="5029"/>
                <a:stretch/>
              </p:blipFill>
              <p:spPr>
                <a:xfrm>
                  <a:off x="715617" y="6596786"/>
                  <a:ext cx="2221396" cy="2516227"/>
                </a:xfrm>
                <a:prstGeom prst="rect">
                  <a:avLst/>
                </a:prstGeom>
              </p:spPr>
            </p:pic>
            <p:pic>
              <p:nvPicPr>
                <p:cNvPr id="65" name="Picture 64" descr="A picture containing food, white&#10;&#10;Description automatically generated">
                  <a:extLst>
                    <a:ext uri="{FF2B5EF4-FFF2-40B4-BE49-F238E27FC236}">
                      <a16:creationId xmlns:a16="http://schemas.microsoft.com/office/drawing/2014/main" id="{8D9AA658-9135-4E7A-938E-DC5679DA5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71" r="19642" b="3631"/>
                <a:stretch/>
              </p:blipFill>
              <p:spPr>
                <a:xfrm>
                  <a:off x="2937012" y="6596786"/>
                  <a:ext cx="2219739" cy="2495096"/>
                </a:xfrm>
                <a:prstGeom prst="rect">
                  <a:avLst/>
                </a:prstGeom>
              </p:spPr>
            </p:pic>
          </p:grpSp>
          <p:sp>
            <p:nvSpPr>
              <p:cNvPr id="78" name="Rectangle 18">
                <a:extLst>
                  <a:ext uri="{FF2B5EF4-FFF2-40B4-BE49-F238E27FC236}">
                    <a16:creationId xmlns:a16="http://schemas.microsoft.com/office/drawing/2014/main" id="{9DE96502-273C-B14F-896D-363CC4D89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3628" y="14446763"/>
                <a:ext cx="324161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 Bending</a:t>
                </a:r>
              </a:p>
            </p:txBody>
          </p:sp>
          <p:sp>
            <p:nvSpPr>
              <p:cNvPr id="79" name="Rectangle 18">
                <a:extLst>
                  <a:ext uri="{FF2B5EF4-FFF2-40B4-BE49-F238E27FC236}">
                    <a16:creationId xmlns:a16="http://schemas.microsoft.com/office/drawing/2014/main" id="{5084933F-8830-AA4A-A5CB-E56BC3548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1001" y="14886569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0s</a:t>
                </a:r>
              </a:p>
            </p:txBody>
          </p:sp>
          <p:sp>
            <p:nvSpPr>
              <p:cNvPr id="80" name="Rectangle 18">
                <a:extLst>
                  <a:ext uri="{FF2B5EF4-FFF2-40B4-BE49-F238E27FC236}">
                    <a16:creationId xmlns:a16="http://schemas.microsoft.com/office/drawing/2014/main" id="{F37891DF-01FA-2641-911F-89DA5E382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2948" y="17109013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3s</a:t>
                </a:r>
              </a:p>
            </p:txBody>
          </p:sp>
          <p:sp>
            <p:nvSpPr>
              <p:cNvPr id="82" name="Rectangle 18">
                <a:extLst>
                  <a:ext uri="{FF2B5EF4-FFF2-40B4-BE49-F238E27FC236}">
                    <a16:creationId xmlns:a16="http://schemas.microsoft.com/office/drawing/2014/main" id="{FA670587-49BE-164A-AF0E-E8813A819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5531" y="14898488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1s</a:t>
                </a:r>
              </a:p>
            </p:txBody>
          </p:sp>
          <p:sp>
            <p:nvSpPr>
              <p:cNvPr id="83" name="Rectangle 18">
                <a:extLst>
                  <a:ext uri="{FF2B5EF4-FFF2-40B4-BE49-F238E27FC236}">
                    <a16:creationId xmlns:a16="http://schemas.microsoft.com/office/drawing/2014/main" id="{7419DC01-5E8C-5B45-A8C7-DCAC9FB97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5531" y="17121546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4s</a:t>
                </a:r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08DE283C-8145-D74D-A2B7-719EE76A4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2070" y="14893595"/>
                <a:ext cx="57811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2s</a:t>
                </a:r>
              </a:p>
            </p:txBody>
          </p:sp>
        </p:grpSp>
        <p:pic>
          <p:nvPicPr>
            <p:cNvPr id="19" name="Picture 1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E60D805-9359-8249-B6A2-3C5347519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11978" r="78734" b="9438"/>
            <a:stretch/>
          </p:blipFill>
          <p:spPr>
            <a:xfrm>
              <a:off x="11108113" y="16992600"/>
              <a:ext cx="864322" cy="4440274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C11DDED-5986-444F-BA99-E325E637D809}"/>
                </a:ext>
              </a:extLst>
            </p:cNvPr>
            <p:cNvSpPr/>
            <p:nvPr/>
          </p:nvSpPr>
          <p:spPr>
            <a:xfrm>
              <a:off x="11132264" y="21111628"/>
              <a:ext cx="435095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When the probe is directed at the posterior region of the larva, they do not respond.</a:t>
              </a:r>
            </a:p>
          </p:txBody>
        </p:sp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2C940DB-2AC9-7742-BCE4-0CB7403DD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l="17767" t="18877" r="62154"/>
            <a:stretch/>
          </p:blipFill>
          <p:spPr>
            <a:xfrm>
              <a:off x="10935476" y="22555200"/>
              <a:ext cx="1104125" cy="40386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7F7214C-6EE6-0749-A711-7307DBE0E2E4}"/>
                </a:ext>
              </a:extLst>
            </p:cNvPr>
            <p:cNvGrpSpPr/>
            <p:nvPr/>
          </p:nvGrpSpPr>
          <p:grpSpPr>
            <a:xfrm>
              <a:off x="10945464" y="7777129"/>
              <a:ext cx="11076337" cy="19267584"/>
              <a:chOff x="-38100" y="7856929"/>
              <a:chExt cx="11076337" cy="19267584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A1D53BA-F1E4-6D43-905F-FDF8B338E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6" y="7942687"/>
                <a:ext cx="11010901" cy="692150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>
                  <a:defRPr/>
                </a:pPr>
                <a:endParaRPr lang="en-US" sz="4849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0BB27F39-B47E-4055-91D6-A094F27B6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8100" y="7856929"/>
                <a:ext cx="11065574" cy="151567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786857" eaLnBrk="1" hangingPunct="1">
                  <a:defRPr/>
                </a:pPr>
                <a:r>
                  <a:rPr lang="en-US" altLang="en-US" sz="4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8. </a:t>
                </a:r>
                <a:r>
                  <a:rPr lang="en-US" altLang="en-US" sz="4400" b="1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Drosophila </a:t>
                </a:r>
                <a:r>
                  <a:rPr lang="en-US" altLang="en-US" sz="4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respond robustly to cold</a:t>
                </a:r>
              </a:p>
              <a:p>
                <a:pPr defTabSz="1786857" eaLnBrk="1" hangingPunct="1">
                  <a:defRPr/>
                </a:pPr>
                <a:endParaRPr lang="en-US" altLang="en-US" sz="4849" dirty="0">
                  <a:solidFill>
                    <a:srgbClr val="F8C01B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52CA60-D705-4E3F-BB6E-7384CB23C298}"/>
                  </a:ext>
                </a:extLst>
              </p:cNvPr>
              <p:cNvSpPr/>
              <p:nvPr/>
            </p:nvSpPr>
            <p:spPr>
              <a:xfrm>
                <a:off x="54768" y="7904357"/>
                <a:ext cx="10983469" cy="19220156"/>
              </a:xfrm>
              <a:prstGeom prst="rect">
                <a:avLst/>
              </a:prstGeom>
              <a:noFill/>
              <a:ln w="76200">
                <a:solidFill>
                  <a:srgbClr val="0F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E9970C0-224C-034C-97B7-CF6948B8CED5}"/>
                </a:ext>
              </a:extLst>
            </p:cNvPr>
            <p:cNvSpPr/>
            <p:nvPr/>
          </p:nvSpPr>
          <p:spPr>
            <a:xfrm>
              <a:off x="15826354" y="20896958"/>
              <a:ext cx="6119246" cy="6001643"/>
            </a:xfrm>
            <a:prstGeom prst="rect">
              <a:avLst/>
            </a:prstGeom>
            <a:ln w="50800">
              <a:solidFill>
                <a:srgbClr val="0F253F"/>
              </a:solidFill>
            </a:ln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Experiment Conclusions:</a:t>
              </a:r>
            </a:p>
            <a:p>
              <a:pPr fontAlgn="base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fontAlgn="base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Observed two anterior behavioral responses to cold</a:t>
              </a:r>
            </a:p>
            <a:p>
              <a:pPr marL="914400" lvl="1" indent="-457200" fontAlgn="base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Anterior Contraction</a:t>
              </a:r>
            </a:p>
            <a:p>
              <a:pPr marL="914400" lvl="1" indent="-457200" fontAlgn="base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Head Turn</a:t>
              </a:r>
            </a:p>
            <a:p>
              <a:pPr marL="457200" indent="-457200" fontAlgn="base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Observed middle bend behavior </a:t>
              </a:r>
            </a:p>
            <a:p>
              <a:pPr fontAlgn="base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Next steps:</a:t>
              </a:r>
            </a:p>
            <a:p>
              <a:pPr fontAlgn="base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fontAlgn="base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What genes are required for the temperature behaviors observed?</a:t>
              </a:r>
            </a:p>
            <a:p>
              <a:pPr marL="457200" indent="-457200" fontAlgn="base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Which neurons are important for the cold avoidance behaviors?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91774C1-06CA-2240-A7F5-FBF1809AB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2269" y="27044713"/>
              <a:ext cx="11005726" cy="1309227"/>
            </a:xfrm>
            <a:prstGeom prst="rect">
              <a:avLst/>
            </a:prstGeom>
            <a:solidFill>
              <a:srgbClr val="0F253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1429586">
                <a:defRPr/>
              </a:pPr>
              <a:endParaRPr lang="en-US" sz="4849" dirty="0">
                <a:solidFill>
                  <a:schemeClr val="lt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AF2E87-3436-D04F-83BF-1BF60106D1A3}"/>
                </a:ext>
              </a:extLst>
            </p:cNvPr>
            <p:cNvGrpSpPr/>
            <p:nvPr/>
          </p:nvGrpSpPr>
          <p:grpSpPr>
            <a:xfrm>
              <a:off x="11038332" y="26976050"/>
              <a:ext cx="10986421" cy="5942349"/>
              <a:chOff x="65531" y="26976050"/>
              <a:chExt cx="10986421" cy="594234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3688FD-F245-724F-96A8-A077DD66B8AC}"/>
                  </a:ext>
                </a:extLst>
              </p:cNvPr>
              <p:cNvSpPr/>
              <p:nvPr/>
            </p:nvSpPr>
            <p:spPr>
              <a:xfrm>
                <a:off x="65531" y="27044712"/>
                <a:ext cx="10986421" cy="5873687"/>
              </a:xfrm>
              <a:prstGeom prst="rect">
                <a:avLst/>
              </a:prstGeom>
              <a:noFill/>
              <a:ln w="76200">
                <a:solidFill>
                  <a:srgbClr val="0F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2">
                <a:extLst>
                  <a:ext uri="{FF2B5EF4-FFF2-40B4-BE49-F238E27FC236}">
                    <a16:creationId xmlns:a16="http://schemas.microsoft.com/office/drawing/2014/main" id="{320277BC-3C80-3A43-914A-BDBCB56A42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286" y="26976050"/>
                <a:ext cx="10696484" cy="144655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786857" eaLnBrk="1" hangingPunct="1">
                  <a:defRPr/>
                </a:pPr>
                <a:r>
                  <a:rPr lang="en-US" altLang="en-US" sz="4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9. </a:t>
                </a:r>
                <a:r>
                  <a:rPr lang="en-US" altLang="en-US" sz="4400" b="1" dirty="0">
                    <a:solidFill>
                      <a:schemeClr val="bg1"/>
                    </a:solidFill>
                    <a:latin typeface="Helvetica" pitchFamily="2" charset="0"/>
                    <a:cs typeface="Arial" panose="020B0604020202020204" pitchFamily="34" charset="0"/>
                  </a:rPr>
                  <a:t>Do cool sensors play a role in cold avoidance?</a:t>
                </a:r>
                <a:endParaRPr lang="en-US" altLang="en-US" sz="4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E21E572-BC6B-1E4A-B956-A21043FCC33B}"/>
                </a:ext>
              </a:extLst>
            </p:cNvPr>
            <p:cNvGrpSpPr/>
            <p:nvPr/>
          </p:nvGrpSpPr>
          <p:grpSpPr>
            <a:xfrm>
              <a:off x="22148611" y="7954263"/>
              <a:ext cx="10737442" cy="1446550"/>
              <a:chOff x="11283750" y="1735122"/>
              <a:chExt cx="10737442" cy="1446550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69B083B-8697-A049-858A-ECEE900FC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40854" y="1808446"/>
                <a:ext cx="10680338" cy="1309227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>
                  <a:defRPr/>
                </a:pPr>
                <a:endParaRPr lang="en-US" sz="4849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C1725E2-1372-EA4B-9F73-39EBE70A2A02}"/>
                  </a:ext>
                </a:extLst>
              </p:cNvPr>
              <p:cNvSpPr/>
              <p:nvPr/>
            </p:nvSpPr>
            <p:spPr>
              <a:xfrm>
                <a:off x="11283750" y="1735122"/>
                <a:ext cx="10653966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11. KaiR1D, a candidate cold receptor, is important for cold sensation</a:t>
                </a: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E7008AC-4CB4-934C-8BD4-EFDD31081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8038" y="18208225"/>
              <a:ext cx="10702833" cy="1309227"/>
            </a:xfrm>
            <a:prstGeom prst="rect">
              <a:avLst/>
            </a:prstGeom>
            <a:solidFill>
              <a:srgbClr val="0F253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1429586">
                <a:defRPr/>
              </a:pPr>
              <a:endParaRPr lang="en-US" sz="4849" dirty="0">
                <a:solidFill>
                  <a:schemeClr val="lt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6D5E5A4-6AB5-FF4A-971E-6568860DF7AB}"/>
                </a:ext>
              </a:extLst>
            </p:cNvPr>
            <p:cNvSpPr/>
            <p:nvPr/>
          </p:nvSpPr>
          <p:spPr>
            <a:xfrm>
              <a:off x="22064304" y="18139562"/>
              <a:ext cx="1070432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 </a:t>
              </a:r>
              <a:r>
                <a:rPr lang="en-US" altLang="en-US" sz="4400" b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What are the neural pathways mediating cold sensation?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E03A809-C67A-4C4C-A219-3F7F6B37D69E}"/>
                </a:ext>
              </a:extLst>
            </p:cNvPr>
            <p:cNvSpPr/>
            <p:nvPr/>
          </p:nvSpPr>
          <p:spPr>
            <a:xfrm>
              <a:off x="22325977" y="19714016"/>
              <a:ext cx="5367259" cy="1200329"/>
            </a:xfrm>
            <a:prstGeom prst="rect">
              <a:avLst/>
            </a:prstGeom>
            <a:ln w="50800">
              <a:solidFill>
                <a:srgbClr val="0F253F"/>
              </a:solidFill>
            </a:ln>
          </p:spPr>
          <p:txBody>
            <a:bodyPr wrap="square">
              <a:spAutoFit/>
            </a:bodyPr>
            <a:lstStyle/>
            <a:p>
              <a:pPr fontAlgn="base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Dorsal Organ Ganglion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(DOG) houses 3 cool sensing neurons (</a:t>
              </a:r>
              <a:r>
                <a:rPr 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Dorsal Organ Cooling Cells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DOCCs)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77A3CBA-00BC-0E49-8799-1E7C29F8AF00}"/>
                </a:ext>
              </a:extLst>
            </p:cNvPr>
            <p:cNvSpPr/>
            <p:nvPr/>
          </p:nvSpPr>
          <p:spPr>
            <a:xfrm>
              <a:off x="22171601" y="18208225"/>
              <a:ext cx="10677114" cy="14689537"/>
            </a:xfrm>
            <a:prstGeom prst="rect">
              <a:avLst/>
            </a:prstGeom>
            <a:noFill/>
            <a:ln w="76200">
              <a:solidFill>
                <a:srgbClr val="0F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26B51CE-C61B-4729-9DC6-6E9E381F7622}"/>
                </a:ext>
              </a:extLst>
            </p:cNvPr>
            <p:cNvSpPr/>
            <p:nvPr/>
          </p:nvSpPr>
          <p:spPr>
            <a:xfrm>
              <a:off x="13192354" y="25497472"/>
              <a:ext cx="288584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A-C: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Bar graphs.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Error Bars, SEM. n ≥ 8.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A) ****p&lt;0.0001(ANOVA with Bonferroni test)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B)****p &lt; 0.0001 (t test).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D8B7903-CCAB-4F6B-B254-2D9FFFAB8497}"/>
                </a:ext>
              </a:extLst>
            </p:cNvPr>
            <p:cNvSpPr/>
            <p:nvPr/>
          </p:nvSpPr>
          <p:spPr>
            <a:xfrm>
              <a:off x="22235160" y="7625940"/>
              <a:ext cx="101778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A-C: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Bar graphs. Error Bars, SEM n ≥ 5. ****p &lt; 0.0001 (ANOVA with Bonferroni test).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BCC595-B0C8-46CC-BE98-B045609DC073}"/>
                </a:ext>
              </a:extLst>
            </p:cNvPr>
            <p:cNvSpPr/>
            <p:nvPr/>
          </p:nvSpPr>
          <p:spPr>
            <a:xfrm>
              <a:off x="22204487" y="17764466"/>
              <a:ext cx="8836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A-C: Bar graphs. Error Bars, SEM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 ≥ 5.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****p &lt; 0.0001 (ANOVA with Bonferroni test).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B5F127-E925-4E7B-9B96-1DB01C9C42BE}"/>
                </a:ext>
              </a:extLst>
            </p:cNvPr>
            <p:cNvSpPr txBox="1"/>
            <p:nvPr/>
          </p:nvSpPr>
          <p:spPr>
            <a:xfrm>
              <a:off x="22149607" y="3047905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8FC631C-7D4B-4340-BD0D-D6BB4FA4B0E6}"/>
                </a:ext>
              </a:extLst>
            </p:cNvPr>
            <p:cNvSpPr txBox="1"/>
            <p:nvPr/>
          </p:nvSpPr>
          <p:spPr>
            <a:xfrm>
              <a:off x="26030984" y="3024016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0AC010D-C1D9-45F7-9D3E-D4A116FEB9C8}"/>
                </a:ext>
              </a:extLst>
            </p:cNvPr>
            <p:cNvSpPr txBox="1"/>
            <p:nvPr/>
          </p:nvSpPr>
          <p:spPr>
            <a:xfrm>
              <a:off x="29328694" y="3045554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0BF244A-01A2-4A66-9AF1-5B3ABCFF1F97}"/>
                </a:ext>
              </a:extLst>
            </p:cNvPr>
            <p:cNvSpPr txBox="1"/>
            <p:nvPr/>
          </p:nvSpPr>
          <p:spPr>
            <a:xfrm>
              <a:off x="22225091" y="12399842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02A7A0B-FD83-4FC7-AEE1-DEC9159382E6}"/>
                </a:ext>
              </a:extLst>
            </p:cNvPr>
            <p:cNvSpPr txBox="1"/>
            <p:nvPr/>
          </p:nvSpPr>
          <p:spPr>
            <a:xfrm>
              <a:off x="26012777" y="12393801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E301665-7F1F-40F8-9D2A-5E4E1B97A128}"/>
                </a:ext>
              </a:extLst>
            </p:cNvPr>
            <p:cNvSpPr txBox="1"/>
            <p:nvPr/>
          </p:nvSpPr>
          <p:spPr>
            <a:xfrm>
              <a:off x="29328337" y="12393800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pic>
          <p:nvPicPr>
            <p:cNvPr id="6" name="Picture 5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ED080E68-EDFC-E74C-AA91-842B9ADBC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1977888" y="11152730"/>
              <a:ext cx="3329259" cy="4746666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659FF723-0A62-2046-A49D-80F6C3AAB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1916004" y="17219534"/>
              <a:ext cx="3479392" cy="4192667"/>
            </a:xfrm>
            <a:prstGeom prst="rect">
              <a:avLst/>
            </a:prstGeom>
          </p:spPr>
        </p:pic>
        <p:pic>
          <p:nvPicPr>
            <p:cNvPr id="21" name="Picture 20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188B0B43-C92E-EE47-B9D5-C8D6D3435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1811001" y="22100742"/>
              <a:ext cx="3461559" cy="456925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772406-8E74-234F-93A4-5012D936F7C4}"/>
                </a:ext>
              </a:extLst>
            </p:cNvPr>
            <p:cNvSpPr txBox="1"/>
            <p:nvPr/>
          </p:nvSpPr>
          <p:spPr>
            <a:xfrm>
              <a:off x="31118149" y="9369194"/>
              <a:ext cx="808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[5]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76461FB-B87D-4E48-9B53-6B59F94D1D1A}"/>
                </a:ext>
              </a:extLst>
            </p:cNvPr>
            <p:cNvSpPr txBox="1"/>
            <p:nvPr/>
          </p:nvSpPr>
          <p:spPr>
            <a:xfrm>
              <a:off x="27209290" y="19646434"/>
              <a:ext cx="808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[3]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4452FA6-FD92-7A40-B8AF-2DB701A81524}"/>
                </a:ext>
              </a:extLst>
            </p:cNvPr>
            <p:cNvSpPr/>
            <p:nvPr/>
          </p:nvSpPr>
          <p:spPr>
            <a:xfrm>
              <a:off x="11135392" y="28382883"/>
              <a:ext cx="1089621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Ionotropic Receptors (IRs) could possibly mediate cold sensation in fruit flies. IRs belong to the ionotropic glutamate receptor (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iGluR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) family that have been extensively studied in invertebrate chemical sensation and recently, temperature sensation. [3]</a:t>
              </a:r>
            </a:p>
            <a:p>
              <a:pPr fontAlgn="base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6EC7480-82C2-0A4F-96DD-3CC487A27CE3}"/>
              </a:ext>
            </a:extLst>
          </p:cNvPr>
          <p:cNvSpPr/>
          <p:nvPr/>
        </p:nvSpPr>
        <p:spPr>
          <a:xfrm>
            <a:off x="11889700" y="20636"/>
            <a:ext cx="21950706" cy="32821563"/>
          </a:xfrm>
          <a:prstGeom prst="rect">
            <a:avLst/>
          </a:prstGeom>
          <a:noFill/>
          <a:ln w="76200">
            <a:solidFill>
              <a:srgbClr val="0F25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B7D2B36-22D9-4A59-A147-A9575E71B4EA}"/>
              </a:ext>
            </a:extLst>
          </p:cNvPr>
          <p:cNvGrpSpPr/>
          <p:nvPr/>
        </p:nvGrpSpPr>
        <p:grpSpPr>
          <a:xfrm>
            <a:off x="23284125" y="3597532"/>
            <a:ext cx="3983051" cy="4018234"/>
            <a:chOff x="4403038" y="3685386"/>
            <a:chExt cx="6494811" cy="6769310"/>
          </a:xfrm>
        </p:grpSpPr>
        <p:pic>
          <p:nvPicPr>
            <p:cNvPr id="161" name="Picture 160" descr="A picture containing screen, monitor, clock, computer&#10;&#10;Description automatically generated">
              <a:extLst>
                <a:ext uri="{FF2B5EF4-FFF2-40B4-BE49-F238E27FC236}">
                  <a16:creationId xmlns:a16="http://schemas.microsoft.com/office/drawing/2014/main" id="{8A784743-2A95-429A-B67C-237596573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403038" y="3685386"/>
              <a:ext cx="6494811" cy="6769310"/>
            </a:xfrm>
            <a:prstGeom prst="rect">
              <a:avLst/>
            </a:prstGeom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0088B3E-777D-456F-B312-D109B8A4FF13}"/>
                </a:ext>
              </a:extLst>
            </p:cNvPr>
            <p:cNvSpPr txBox="1"/>
            <p:nvPr/>
          </p:nvSpPr>
          <p:spPr>
            <a:xfrm>
              <a:off x="6289377" y="6876686"/>
              <a:ext cx="1752600" cy="738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5E0ACA5-1450-433C-8017-587299D97A2F}"/>
                </a:ext>
              </a:extLst>
            </p:cNvPr>
            <p:cNvSpPr txBox="1"/>
            <p:nvPr/>
          </p:nvSpPr>
          <p:spPr>
            <a:xfrm>
              <a:off x="7610530" y="6876686"/>
              <a:ext cx="1752600" cy="738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66BB39E-23BF-4BA2-8A96-BC14840D8D09}"/>
                </a:ext>
              </a:extLst>
            </p:cNvPr>
            <p:cNvSpPr txBox="1"/>
            <p:nvPr/>
          </p:nvSpPr>
          <p:spPr>
            <a:xfrm>
              <a:off x="8633927" y="6893825"/>
              <a:ext cx="1752600" cy="738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65E7176-5BDD-476D-8E42-5FF9CDA6C0C8}"/>
              </a:ext>
            </a:extLst>
          </p:cNvPr>
          <p:cNvGrpSpPr/>
          <p:nvPr/>
        </p:nvGrpSpPr>
        <p:grpSpPr>
          <a:xfrm>
            <a:off x="26943793" y="3617895"/>
            <a:ext cx="4007187" cy="3870425"/>
            <a:chOff x="2997201" y="708998"/>
            <a:chExt cx="9401682" cy="9799035"/>
          </a:xfrm>
        </p:grpSpPr>
        <p:pic>
          <p:nvPicPr>
            <p:cNvPr id="167" name="Picture 166" descr="A picture containing screen, monitor, clock, computer&#10;&#10;Description automatically generated">
              <a:extLst>
                <a:ext uri="{FF2B5EF4-FFF2-40B4-BE49-F238E27FC236}">
                  <a16:creationId xmlns:a16="http://schemas.microsoft.com/office/drawing/2014/main" id="{4C868482-6CEE-48D9-9303-704E3DF52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997201" y="708998"/>
              <a:ext cx="9401682" cy="9799035"/>
            </a:xfrm>
            <a:prstGeom prst="rect">
              <a:avLst/>
            </a:prstGeom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961470C-0A57-497F-B1A4-82559829ED70}"/>
                </a:ext>
              </a:extLst>
            </p:cNvPr>
            <p:cNvSpPr txBox="1"/>
            <p:nvPr/>
          </p:nvSpPr>
          <p:spPr>
            <a:xfrm>
              <a:off x="5735379" y="5527622"/>
              <a:ext cx="1752601" cy="1207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50CD6E6-D156-40BA-8EF0-97803124ECA5}"/>
                </a:ext>
              </a:extLst>
            </p:cNvPr>
            <p:cNvSpPr txBox="1"/>
            <p:nvPr/>
          </p:nvSpPr>
          <p:spPr>
            <a:xfrm>
              <a:off x="7575956" y="5513299"/>
              <a:ext cx="1752601" cy="1207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09D432A-0C61-4CB4-8E06-C1D1808A2E0E}"/>
                </a:ext>
              </a:extLst>
            </p:cNvPr>
            <p:cNvSpPr txBox="1"/>
            <p:nvPr/>
          </p:nvSpPr>
          <p:spPr>
            <a:xfrm>
              <a:off x="9118260" y="5539058"/>
              <a:ext cx="1752601" cy="1207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BFF7D26-C6B3-42BD-AB1F-C3E88E2EE489}"/>
              </a:ext>
            </a:extLst>
          </p:cNvPr>
          <p:cNvGrpSpPr/>
          <p:nvPr/>
        </p:nvGrpSpPr>
        <p:grpSpPr>
          <a:xfrm>
            <a:off x="30538651" y="3644311"/>
            <a:ext cx="3673803" cy="3818535"/>
            <a:chOff x="2944060" y="22289330"/>
            <a:chExt cx="4943664" cy="5067632"/>
          </a:xfrm>
        </p:grpSpPr>
        <p:pic>
          <p:nvPicPr>
            <p:cNvPr id="172" name="Picture 171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5A513626-A550-4F4A-94B0-59A7A30FD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944060" y="22289330"/>
              <a:ext cx="4246061" cy="5067632"/>
            </a:xfrm>
            <a:prstGeom prst="rect">
              <a:avLst/>
            </a:prstGeom>
          </p:spPr>
        </p:pic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F5066AC-CA73-46FD-AB16-DC5C752B5FAE}"/>
                </a:ext>
              </a:extLst>
            </p:cNvPr>
            <p:cNvSpPr txBox="1"/>
            <p:nvPr/>
          </p:nvSpPr>
          <p:spPr>
            <a:xfrm>
              <a:off x="4335514" y="24909919"/>
              <a:ext cx="1752600" cy="63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2E500EA-0C84-462C-920B-4E91EADEB9DC}"/>
                </a:ext>
              </a:extLst>
            </p:cNvPr>
            <p:cNvSpPr txBox="1"/>
            <p:nvPr/>
          </p:nvSpPr>
          <p:spPr>
            <a:xfrm>
              <a:off x="5319122" y="24906094"/>
              <a:ext cx="1752600" cy="63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F9A454CC-50F4-4EA8-9AB7-BEFF93BFA388}"/>
                </a:ext>
              </a:extLst>
            </p:cNvPr>
            <p:cNvSpPr txBox="1"/>
            <p:nvPr/>
          </p:nvSpPr>
          <p:spPr>
            <a:xfrm>
              <a:off x="6135124" y="24903177"/>
              <a:ext cx="1752600" cy="63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177" name="Picture 176" descr="A close up of a screen&#10;&#10;Description automatically generated">
            <a:extLst>
              <a:ext uri="{FF2B5EF4-FFF2-40B4-BE49-F238E27FC236}">
                <a16:creationId xmlns:a16="http://schemas.microsoft.com/office/drawing/2014/main" id="{34BBA92F-7684-4D18-9514-B4BCCFEF122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187593" y="13067289"/>
            <a:ext cx="3961726" cy="4697177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6FBB4C02-8D7B-4B72-B521-2CF65EE26AE7}"/>
              </a:ext>
            </a:extLst>
          </p:cNvPr>
          <p:cNvSpPr txBox="1"/>
          <p:nvPr/>
        </p:nvSpPr>
        <p:spPr>
          <a:xfrm>
            <a:off x="24311796" y="15504812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4F18E79-9CCF-4733-996B-11EBB0552ABD}"/>
              </a:ext>
            </a:extLst>
          </p:cNvPr>
          <p:cNvSpPr txBox="1"/>
          <p:nvPr/>
        </p:nvSpPr>
        <p:spPr>
          <a:xfrm>
            <a:off x="25012208" y="15517621"/>
            <a:ext cx="1183504" cy="46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ECD977A-0B79-4402-893A-A7C25762E441}"/>
              </a:ext>
            </a:extLst>
          </p:cNvPr>
          <p:cNvSpPr txBox="1"/>
          <p:nvPr/>
        </p:nvSpPr>
        <p:spPr>
          <a:xfrm>
            <a:off x="25543169" y="15522502"/>
            <a:ext cx="1183504" cy="46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91" name="Picture 190" descr="A picture containing clock&#10;&#10;Description automatically generated">
            <a:extLst>
              <a:ext uri="{FF2B5EF4-FFF2-40B4-BE49-F238E27FC236}">
                <a16:creationId xmlns:a16="http://schemas.microsoft.com/office/drawing/2014/main" id="{5B9AFD20-EB20-4AA1-B317-04732500C5B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6627038" y="13101991"/>
            <a:ext cx="3834218" cy="4858927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9FA831E9-E81D-47A9-9891-4D7ECD75EF3C}"/>
              </a:ext>
            </a:extLst>
          </p:cNvPr>
          <p:cNvSpPr txBox="1"/>
          <p:nvPr/>
        </p:nvSpPr>
        <p:spPr>
          <a:xfrm>
            <a:off x="27806040" y="15061031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26F80FA-F4B3-4A63-9A98-23EC4C144CEA}"/>
              </a:ext>
            </a:extLst>
          </p:cNvPr>
          <p:cNvSpPr txBox="1"/>
          <p:nvPr/>
        </p:nvSpPr>
        <p:spPr>
          <a:xfrm>
            <a:off x="28615088" y="15061031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9507481-876B-4927-9B52-F18A3E1A770F}"/>
              </a:ext>
            </a:extLst>
          </p:cNvPr>
          <p:cNvSpPr txBox="1"/>
          <p:nvPr/>
        </p:nvSpPr>
        <p:spPr>
          <a:xfrm>
            <a:off x="29307588" y="15067435"/>
            <a:ext cx="1183504" cy="46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99" name="Picture 198" descr="A close up of a screen&#10;&#10;Description automatically generated">
            <a:extLst>
              <a:ext uri="{FF2B5EF4-FFF2-40B4-BE49-F238E27FC236}">
                <a16:creationId xmlns:a16="http://schemas.microsoft.com/office/drawing/2014/main" id="{154A20CA-0345-42A1-A06A-9766656B644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0141645" y="13184649"/>
            <a:ext cx="3719796" cy="4592407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5F8B3BFF-37B7-4604-B1BF-51309FFFBA0D}"/>
              </a:ext>
            </a:extLst>
          </p:cNvPr>
          <p:cNvSpPr txBox="1"/>
          <p:nvPr/>
        </p:nvSpPr>
        <p:spPr>
          <a:xfrm>
            <a:off x="31194959" y="15061031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F711B96-66FC-4EF6-8008-2E10661E5F60}"/>
              </a:ext>
            </a:extLst>
          </p:cNvPr>
          <p:cNvSpPr txBox="1"/>
          <p:nvPr/>
        </p:nvSpPr>
        <p:spPr>
          <a:xfrm>
            <a:off x="31987982" y="15077556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911D1B7D-5925-48C9-AF9A-F48E522AF388}"/>
              </a:ext>
            </a:extLst>
          </p:cNvPr>
          <p:cNvSpPr txBox="1"/>
          <p:nvPr/>
        </p:nvSpPr>
        <p:spPr>
          <a:xfrm>
            <a:off x="32616949" y="15081243"/>
            <a:ext cx="1183504" cy="46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FB44E8-AEC8-5D42-81CF-1BECE9DDB70E}"/>
              </a:ext>
            </a:extLst>
          </p:cNvPr>
          <p:cNvGrpSpPr/>
          <p:nvPr/>
        </p:nvGrpSpPr>
        <p:grpSpPr>
          <a:xfrm>
            <a:off x="34110290" y="-14663"/>
            <a:ext cx="11148589" cy="32334236"/>
            <a:chOff x="34110290" y="-14663"/>
            <a:chExt cx="11148589" cy="32334236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7EE0E4E-594B-5449-BF4D-7C0903F1BD1C}"/>
                </a:ext>
              </a:extLst>
            </p:cNvPr>
            <p:cNvGrpSpPr/>
            <p:nvPr/>
          </p:nvGrpSpPr>
          <p:grpSpPr>
            <a:xfrm>
              <a:off x="34110290" y="-14663"/>
              <a:ext cx="11148589" cy="32334236"/>
              <a:chOff x="-188239" y="-97891"/>
              <a:chExt cx="11148589" cy="32334236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972DFC5-F928-D34C-A63A-326AF0A35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5231" y="-62591"/>
                <a:ext cx="10955714" cy="1483523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849" dirty="0">
                  <a:solidFill>
                    <a:schemeClr val="tx2">
                      <a:lumMod val="50000"/>
                    </a:schemeClr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B84C2672-1CAC-4C40-917A-B5DB6B6D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075" y="6904599"/>
                <a:ext cx="11045551" cy="692150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849" dirty="0">
                  <a:solidFill>
                    <a:schemeClr val="lt1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2" name="TextBox 2">
                <a:extLst>
                  <a:ext uri="{FF2B5EF4-FFF2-40B4-BE49-F238E27FC236}">
                    <a16:creationId xmlns:a16="http://schemas.microsoft.com/office/drawing/2014/main" id="{EBC70146-66EE-AA4F-950B-2F097050A5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8381" y="6840210"/>
                <a:ext cx="905033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429586" eaLnBrk="1" hangingPunct="1">
                  <a:defRPr/>
                </a:pPr>
                <a:r>
                  <a:rPr lang="en-US" sz="4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14. Conclusions</a:t>
                </a:r>
                <a:endParaRPr lang="en-US" altLang="en-US" sz="1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1C760-3165-6A4F-843C-EADA1004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5580" y="19194547"/>
                <a:ext cx="11015930" cy="692150"/>
              </a:xfrm>
              <a:prstGeom prst="rect">
                <a:avLst/>
              </a:prstGeom>
              <a:solidFill>
                <a:srgbClr val="0F253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14295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849" dirty="0">
                  <a:solidFill>
                    <a:schemeClr val="lt1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3" name="TextBox 2">
                <a:extLst>
                  <a:ext uri="{FF2B5EF4-FFF2-40B4-BE49-F238E27FC236}">
                    <a16:creationId xmlns:a16="http://schemas.microsoft.com/office/drawing/2014/main" id="{F9A711FC-A91B-E24A-9A74-38135AD34D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713" y="19155901"/>
                <a:ext cx="905033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2501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429586" eaLnBrk="1" hangingPunct="1">
                  <a:defRPr/>
                </a:pPr>
                <a:r>
                  <a:rPr lang="en-US" sz="4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15. Future Directions</a:t>
                </a:r>
                <a:endParaRPr lang="en-US" altLang="en-US" sz="1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6597B96-5649-6844-8E6A-8F474E5DBD34}"/>
                  </a:ext>
                </a:extLst>
              </p:cNvPr>
              <p:cNvSpPr/>
              <p:nvPr/>
            </p:nvSpPr>
            <p:spPr>
              <a:xfrm>
                <a:off x="-25401" y="20129655"/>
                <a:ext cx="10604280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Identify sensory neurons important for cold sensation by: </a:t>
                </a:r>
              </a:p>
              <a:p>
                <a:pPr marL="2000250" lvl="1" indent="-571500">
                  <a:buFont typeface="+mj-lt"/>
                  <a:buAutoNum type="romanUcPeriod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Silencing different groups of sensory neurons using Gal4 drivers</a:t>
                </a:r>
              </a:p>
              <a:p>
                <a:pPr marL="2000250" lvl="1" indent="-571500">
                  <a:buFont typeface="+mj-lt"/>
                  <a:buAutoNum type="romanUcPeriod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Characterizing the expression pattern of KaiR1D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Determine if these sensory neurons are cold sensitive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Identify cold-sensing receptors important for head turn and middle bending</a:t>
                </a: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6862A112-C3C0-F140-90AF-BCCD712A88AF}"/>
                  </a:ext>
                </a:extLst>
              </p:cNvPr>
              <p:cNvSpPr/>
              <p:nvPr/>
            </p:nvSpPr>
            <p:spPr>
              <a:xfrm>
                <a:off x="-188239" y="-97891"/>
                <a:ext cx="10950415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13. Cool-sensing neurons are not required for cold sensation</a:t>
                </a:r>
              </a:p>
            </p:txBody>
          </p: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6D902D06-169C-CC4C-9FF0-73D0A1D26F2A}"/>
                  </a:ext>
                </a:extLst>
              </p:cNvPr>
              <p:cNvGrpSpPr/>
              <p:nvPr/>
            </p:nvGrpSpPr>
            <p:grpSpPr>
              <a:xfrm>
                <a:off x="-55581" y="24521931"/>
                <a:ext cx="10978185" cy="769441"/>
                <a:chOff x="-96908" y="27758853"/>
                <a:chExt cx="10978185" cy="769441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4F868D5A-D37F-9D4E-B55A-9E2D18D49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96908" y="27797499"/>
                  <a:ext cx="10978185" cy="692150"/>
                </a:xfrm>
                <a:prstGeom prst="rect">
                  <a:avLst/>
                </a:prstGeom>
                <a:solidFill>
                  <a:srgbClr val="0F253F"/>
                </a:solidFill>
                <a:ln>
                  <a:noFill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14295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4849" dirty="0">
                    <a:solidFill>
                      <a:schemeClr val="lt1"/>
                    </a:solidFill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TextBox 2">
                  <a:extLst>
                    <a:ext uri="{FF2B5EF4-FFF2-40B4-BE49-F238E27FC236}">
                      <a16:creationId xmlns:a16="http://schemas.microsoft.com/office/drawing/2014/main" id="{874D4724-C8C6-D448-A3D5-F1393582A1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47814" y="27758853"/>
                  <a:ext cx="9050337" cy="7694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2501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2501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2501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2501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9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defTabSz="1429586" eaLnBrk="1" hangingPunct="1">
                    <a:defRPr/>
                  </a:pPr>
                  <a:r>
                    <a:rPr lang="en-US" sz="4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16. References</a:t>
                  </a:r>
                  <a:endParaRPr lang="en-US" altLang="en-US" sz="14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BF2E50C-8A7D-BA45-8F9B-25E8FF7442A4}"/>
                  </a:ext>
                </a:extLst>
              </p:cNvPr>
              <p:cNvSpPr/>
              <p:nvPr/>
            </p:nvSpPr>
            <p:spPr>
              <a:xfrm>
                <a:off x="68015" y="25372928"/>
                <a:ext cx="10778118" cy="6863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[1] Nakamura, K. (2011). Central circuitries for body temperature regulation and fever. </a:t>
                </a:r>
                <a:r>
                  <a:rPr lang="en-US" sz="1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AJP: Regulatory, Integrative and Comparative Physiology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301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(5), R1207–R1228.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  <a:hlinkClick r:id="rId42"/>
                  </a:rPr>
                  <a:t> </a:t>
                </a:r>
                <a:r>
                  <a:rPr lang="en-US" sz="1500" u="sng" dirty="0">
                    <a:latin typeface="Arial" panose="020B0604020202020204" pitchFamily="34" charset="0"/>
                    <a:cs typeface="Arial" panose="020B0604020202020204" pitchFamily="34" charset="0"/>
                    <a:hlinkClick r:id="rId42"/>
                  </a:rPr>
                  <a:t>http://doi.org/10.1152/ajpregu.00109.2011</a:t>
                </a:r>
                <a:endParaRPr lang="en-US" sz="15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[2] Garrity, P A et al. “Running Hot and Cold: Behavioral Strategies, Neural Circuits, and the Molecular Machinery for Thermotaxis in C. Elegans and Drosophila.” </a:t>
                </a:r>
                <a:r>
                  <a:rPr lang="en-US" sz="1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Genes &amp; Development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24.21 (2010): 2365–2382. Web. </a:t>
                </a:r>
                <a:r>
                  <a:rPr lang="en-US" sz="1500" u="sng" dirty="0">
                    <a:latin typeface="Arial" panose="020B0604020202020204" pitchFamily="34" charset="0"/>
                    <a:cs typeface="Arial" panose="020B0604020202020204" pitchFamily="34" charset="0"/>
                    <a:hlinkClick r:id="rId43"/>
                  </a:rPr>
                  <a:t>https://www.ncbi.nlm.nih.gov/pmc/articles/PMC2964747/</a:t>
                </a:r>
                <a:endParaRPr lang="en-US" sz="15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Barbagallo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Belinda, and Paul A Garrity. “Temperature Sensation in Drosophila.” Current Opinion in Neurobiology 34 (2015): 8–13. Web. </a:t>
                </a:r>
                <a:r>
                  <a:rPr lang="en-US" sz="1500" u="sng" dirty="0">
                    <a:latin typeface="Arial" panose="020B0604020202020204" pitchFamily="34" charset="0"/>
                    <a:cs typeface="Arial" panose="020B0604020202020204" pitchFamily="34" charset="0"/>
                    <a:hlinkClick r:id="rId44"/>
                  </a:rPr>
                  <a:t>https://www.ncbi.nlm.nih.gov/pmc/articles/PMC4508239/</a:t>
                </a:r>
                <a:endParaRPr lang="en-US" sz="15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5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[4] Ni, Lina, et al. “The Ionotropic Receptors IR21a and IR25a Mediate Cool Sensing in Drosophila.” </a:t>
                </a:r>
                <a:r>
                  <a:rPr lang="en-US" sz="15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ELife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ELife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Sciences Publications, Ltd, 29 Apr. 2016, elifesciences.org/articles/13254</a:t>
                </a:r>
              </a:p>
              <a:p>
                <a:pPr marL="0" indent="0">
                  <a:buNone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[5] Gong, </a:t>
                </a:r>
                <a:r>
                  <a:rPr lang="en-US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Jianke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et al. “A Cold-Sensing Receptor Encoded by a Glutamate Receptor Gene.” </a:t>
                </a:r>
                <a:r>
                  <a:rPr lang="en-US" sz="1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Cell Press, 29 Aug. 2019,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  <a:hlinkClick r:id="rId45"/>
                  </a:rPr>
                  <a:t>www.sciencedirect.com/science/article/pii/S0092867419308335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[6] Cai, Yu. “Life Cycle of the Fruit Fly Drosophila.” </a:t>
                </a:r>
                <a:r>
                  <a:rPr lang="en-US" sz="1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Researchgate.net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July 2014,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  <a:hlinkClick r:id="rId46"/>
                  </a:rPr>
                  <a:t>www.researchgate.net/profile/Yu_Cai3/publication/264127592/figure/fig1/AS:601624363954206@1520449834722/The-whole-life-cycle-of-the-fruit-fly-Drosophila-is-relatively-rapid-and-takes-only.png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Life Sciences Institute, University of Michigan, Ann Arbor, MI 48109, US</a:t>
                </a: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Department of Molecular and Integrative Physiology, University of Michigan, Ann Arbor, MI 48109, USA</a:t>
                </a: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Department of Mechanical Engineering, Ulsan National Institute of Science and Technology, 50 UNIST-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gil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South Korea</a:t>
                </a: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Department of Cell and Developmental Biology, University 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of Michigan, Ann Arbor, MI 48109, USA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DCF922AD-268C-274F-BE60-15AD68E06DAA}"/>
                  </a:ext>
                </a:extLst>
              </p:cNvPr>
              <p:cNvSpPr txBox="1"/>
              <p:nvPr/>
            </p:nvSpPr>
            <p:spPr>
              <a:xfrm>
                <a:off x="-25088" y="1325570"/>
                <a:ext cx="5918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D666335-0C35-BF45-8B77-B131D3B3A8CB}"/>
                  </a:ext>
                </a:extLst>
              </p:cNvPr>
              <p:cNvSpPr txBox="1"/>
              <p:nvPr/>
            </p:nvSpPr>
            <p:spPr>
              <a:xfrm>
                <a:off x="3680267" y="1325570"/>
                <a:ext cx="5918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4BA7EA19-15A5-D94A-B5D1-E35A0AE1731D}"/>
                  </a:ext>
                </a:extLst>
              </p:cNvPr>
              <p:cNvSpPr txBox="1"/>
              <p:nvPr/>
            </p:nvSpPr>
            <p:spPr>
              <a:xfrm>
                <a:off x="7130002" y="1325570"/>
                <a:ext cx="5918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3F4582F-A044-AC4B-AA07-D766131E7E45}"/>
                  </a:ext>
                </a:extLst>
              </p:cNvPr>
              <p:cNvSpPr/>
              <p:nvPr/>
            </p:nvSpPr>
            <p:spPr>
              <a:xfrm>
                <a:off x="7008481" y="6202071"/>
                <a:ext cx="387948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C: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Bar graph. Error Bars, SEM n ≥ 5.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*p &lt; 0.434 (ANOVA with Bonferroni test).</a:t>
                </a: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40A6AF63-819D-1143-A248-58D543DFB8B3}"/>
                  </a:ext>
                </a:extLst>
              </p:cNvPr>
              <p:cNvSpPr/>
              <p:nvPr/>
            </p:nvSpPr>
            <p:spPr>
              <a:xfrm>
                <a:off x="-36310" y="6202071"/>
                <a:ext cx="438952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 and B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Bar graphs. Error Bars, SEM n ≥ 5. ****p &lt; 0.0001 (ANOVA with Bonferroni test).</a:t>
                </a: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BE961B9C-0360-DF4B-A480-C6143436EB87}"/>
                  </a:ext>
                </a:extLst>
              </p:cNvPr>
              <p:cNvSpPr/>
              <p:nvPr/>
            </p:nvSpPr>
            <p:spPr>
              <a:xfrm>
                <a:off x="10054" y="7648678"/>
                <a:ext cx="10682227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We developed the fruit fly as a model to study cold sensation</a:t>
                </a:r>
              </a:p>
              <a:p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Fly larvae exhibit robust avoidance responses to cold temperatures</a:t>
                </a:r>
              </a:p>
              <a:p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2" name="Picture 251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C1CEB07A-FD91-4E85-A10C-1F4D0D1B1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41585834" y="1869839"/>
              <a:ext cx="3418423" cy="4397278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B24CBEC-ADDC-9A4B-AF30-618BA8425E82}"/>
                </a:ext>
              </a:extLst>
            </p:cNvPr>
            <p:cNvGrpSpPr/>
            <p:nvPr/>
          </p:nvGrpSpPr>
          <p:grpSpPr>
            <a:xfrm>
              <a:off x="34475375" y="1941965"/>
              <a:ext cx="9827674" cy="4299325"/>
              <a:chOff x="34475375" y="1941965"/>
              <a:chExt cx="9827674" cy="4299325"/>
            </a:xfrm>
          </p:grpSpPr>
          <p:pic>
            <p:nvPicPr>
              <p:cNvPr id="244" name="Picture 243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8C515480-912C-4C9B-B924-27122D9FA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475375" y="1990203"/>
                <a:ext cx="3323172" cy="4251087"/>
              </a:xfrm>
              <a:prstGeom prst="rect">
                <a:avLst/>
              </a:prstGeom>
            </p:spPr>
          </p:pic>
          <p:pic>
            <p:nvPicPr>
              <p:cNvPr id="248" name="Picture 247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16A9A84B-C233-4FCC-BF1F-C4262B1B7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8039834" y="1941965"/>
                <a:ext cx="2921821" cy="4250002"/>
              </a:xfrm>
              <a:prstGeom prst="rect">
                <a:avLst/>
              </a:prstGeom>
            </p:spPr>
          </p:pic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F773A293-71B2-4BAB-BC4D-0A14D3617365}"/>
                  </a:ext>
                </a:extLst>
              </p:cNvPr>
              <p:cNvSpPr txBox="1"/>
              <p:nvPr/>
            </p:nvSpPr>
            <p:spPr>
              <a:xfrm>
                <a:off x="35653164" y="3259393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7010930A-30F6-4EDC-91EC-6C1FD3796D9D}"/>
                  </a:ext>
                </a:extLst>
              </p:cNvPr>
              <p:cNvSpPr txBox="1"/>
              <p:nvPr/>
            </p:nvSpPr>
            <p:spPr>
              <a:xfrm>
                <a:off x="36277343" y="3259393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03CC8E26-1290-41CB-BDEC-758D193900BB}"/>
                  </a:ext>
                </a:extLst>
              </p:cNvPr>
              <p:cNvSpPr txBox="1"/>
              <p:nvPr/>
            </p:nvSpPr>
            <p:spPr>
              <a:xfrm>
                <a:off x="39065131" y="3235945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1287B5DB-FEB7-48F0-9DBF-D1E027CB3D6C}"/>
                  </a:ext>
                </a:extLst>
              </p:cNvPr>
              <p:cNvSpPr txBox="1"/>
              <p:nvPr/>
            </p:nvSpPr>
            <p:spPr>
              <a:xfrm>
                <a:off x="39777512" y="3224968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ABAD37DE-834E-4633-BFBE-B432B5C02B41}"/>
                  </a:ext>
                </a:extLst>
              </p:cNvPr>
              <p:cNvSpPr txBox="1"/>
              <p:nvPr/>
            </p:nvSpPr>
            <p:spPr>
              <a:xfrm>
                <a:off x="42766992" y="3418287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4738B2F0-EFB5-404B-AD00-FEED482D726B}"/>
                  </a:ext>
                </a:extLst>
              </p:cNvPr>
              <p:cNvSpPr txBox="1"/>
              <p:nvPr/>
            </p:nvSpPr>
            <p:spPr>
              <a:xfrm>
                <a:off x="43556055" y="3429899"/>
                <a:ext cx="7469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pic>
        <p:nvPicPr>
          <p:cNvPr id="41" name="Picture 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C016C1-008D-1045-949B-EC847EE5E13A}"/>
              </a:ext>
            </a:extLst>
          </p:cNvPr>
          <p:cNvPicPr>
            <a:picLocks noChangeAspect="1"/>
          </p:cNvPicPr>
          <p:nvPr/>
        </p:nvPicPr>
        <p:blipFill rotWithShape="1">
          <a:blip r:embed="rId50"/>
          <a:srcRect l="4388" t="5596" r="56055" b="73079"/>
          <a:stretch/>
        </p:blipFill>
        <p:spPr>
          <a:xfrm>
            <a:off x="12031922" y="3011995"/>
            <a:ext cx="5990329" cy="322929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0E1424C-BD6E-684B-8A5A-EDAF3BA16E94}"/>
              </a:ext>
            </a:extLst>
          </p:cNvPr>
          <p:cNvSpPr txBox="1"/>
          <p:nvPr/>
        </p:nvSpPr>
        <p:spPr>
          <a:xfrm>
            <a:off x="17811689" y="2548150"/>
            <a:ext cx="51307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each trial, I tested 5 larvae at a time.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Sample size (n) was ≥ 8 trials for each condition, for a total of ≥ 40 larvae tested in total.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calculated the average response for each trial using Microsoft Excel and graphed the results in GraphPad Prism.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Statistical tests were performed using GraphPad Prism to determine whether groups were significantly different.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Statistical tests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t-test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comparing means of 2 groups.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ANOVA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comparing means of more than 2 groups.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E261C580-D815-6C49-B1D6-6B451414B74F}"/>
              </a:ext>
            </a:extLst>
          </p:cNvPr>
          <p:cNvSpPr txBox="1"/>
          <p:nvPr/>
        </p:nvSpPr>
        <p:spPr>
          <a:xfrm>
            <a:off x="14418918" y="13161836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CD26B07-96E8-4A4B-83FF-E1012F37A828}"/>
              </a:ext>
            </a:extLst>
          </p:cNvPr>
          <p:cNvSpPr txBox="1"/>
          <p:nvPr/>
        </p:nvSpPr>
        <p:spPr>
          <a:xfrm>
            <a:off x="14957924" y="13161836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E56D7ED6-1255-1A4D-AB54-04A940F893EB}"/>
              </a:ext>
            </a:extLst>
          </p:cNvPr>
          <p:cNvSpPr txBox="1"/>
          <p:nvPr/>
        </p:nvSpPr>
        <p:spPr>
          <a:xfrm>
            <a:off x="14706600" y="19258026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ED45BB2A-C433-F546-8A68-C45BD6BF5B76}"/>
              </a:ext>
            </a:extLst>
          </p:cNvPr>
          <p:cNvSpPr txBox="1"/>
          <p:nvPr/>
        </p:nvSpPr>
        <p:spPr>
          <a:xfrm>
            <a:off x="13985545" y="19258026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AEB2F829-71C4-3C40-BDE9-CD940F6AD19F}"/>
              </a:ext>
            </a:extLst>
          </p:cNvPr>
          <p:cNvSpPr txBox="1"/>
          <p:nvPr/>
        </p:nvSpPr>
        <p:spPr>
          <a:xfrm>
            <a:off x="13843582" y="23483454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F7D53513-8592-0E4A-BF3B-15CFC03B8422}"/>
              </a:ext>
            </a:extLst>
          </p:cNvPr>
          <p:cNvSpPr txBox="1"/>
          <p:nvPr/>
        </p:nvSpPr>
        <p:spPr>
          <a:xfrm>
            <a:off x="14599556" y="23483454"/>
            <a:ext cx="1183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E528147C-DF23-4143-9B56-6B0F4E754744}"/>
              </a:ext>
            </a:extLst>
          </p:cNvPr>
          <p:cNvSpPr txBox="1"/>
          <p:nvPr/>
        </p:nvSpPr>
        <p:spPr>
          <a:xfrm>
            <a:off x="13882694" y="13161836"/>
            <a:ext cx="552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0D4C00-0139-44C5-B945-2A2407ACAD96}"/>
              </a:ext>
            </a:extLst>
          </p:cNvPr>
          <p:cNvSpPr/>
          <p:nvPr/>
        </p:nvSpPr>
        <p:spPr>
          <a:xfrm>
            <a:off x="40005000" y="11823057"/>
            <a:ext cx="1302010" cy="39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42925</TotalTime>
  <Words>1420</Words>
  <Application>Microsoft Office PowerPoint</Application>
  <PresentationFormat>Custom</PresentationFormat>
  <Paragraphs>169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Khursheed Wani</dc:creator>
  <cp:lastModifiedBy>amandaxu240@gmail.com</cp:lastModifiedBy>
  <cp:revision>216</cp:revision>
  <cp:lastPrinted>2020-03-03T22:39:45Z</cp:lastPrinted>
  <dcterms:created xsi:type="dcterms:W3CDTF">2014-07-02T23:15:52Z</dcterms:created>
  <dcterms:modified xsi:type="dcterms:W3CDTF">2020-04-18T00:35:58Z</dcterms:modified>
</cp:coreProperties>
</file>