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7284C0-5C16-294C-9A28-1FC0510A7064}" v="69" dt="2020-04-16T22:40:03.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4"/>
    <p:restoredTop sz="94557"/>
  </p:normalViewPr>
  <p:slideViewPr>
    <p:cSldViewPr snapToGrid="0" snapToObjects="1">
      <p:cViewPr varScale="1">
        <p:scale>
          <a:sx n="105" d="100"/>
          <a:sy n="105" d="100"/>
        </p:scale>
        <p:origin x="10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16889-7AF8-824A-AD52-6EE63F8B657C}" type="datetimeFigureOut">
              <a:rPr lang="en-US" smtClean="0"/>
              <a:t>4/17/20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6924A-F852-4441-8F28-826E7DF711DC}" type="slidenum">
              <a:rPr lang="en-US" smtClean="0"/>
              <a:t>‹#›</a:t>
            </a:fld>
            <a:endParaRPr lang="en-US"/>
          </a:p>
        </p:txBody>
      </p:sp>
    </p:spTree>
    <p:extLst>
      <p:ext uri="{BB962C8B-B14F-4D97-AF65-F5344CB8AC3E}">
        <p14:creationId xmlns:p14="http://schemas.microsoft.com/office/powerpoint/2010/main" val="83774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66924A-F852-4441-8F28-826E7DF711DC}" type="slidenum">
              <a:rPr lang="en-US" smtClean="0"/>
              <a:t>1</a:t>
            </a:fld>
            <a:endParaRPr lang="en-US"/>
          </a:p>
        </p:txBody>
      </p:sp>
    </p:spTree>
    <p:extLst>
      <p:ext uri="{BB962C8B-B14F-4D97-AF65-F5344CB8AC3E}">
        <p14:creationId xmlns:p14="http://schemas.microsoft.com/office/powerpoint/2010/main" val="330602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7"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9"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4/17/20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4891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4/17/20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256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7"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4/17/20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3665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4/17/20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541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7"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1800" cap="all" spc="150" baseline="0">
                <a:solidFill>
                  <a:schemeClr val="tx1"/>
                </a:solidFill>
                <a:latin typeface="+mn-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9"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4/17/20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310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4/17/20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7985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97280" y="2958276"/>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515944" y="2958275"/>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4/17/20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932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4/17/20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868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7"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4/17/20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735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7" y="786384"/>
            <a:ext cx="3517567" cy="2093975"/>
          </a:xfrm>
        </p:spPr>
        <p:txBody>
          <a:bodyPr anchor="b">
            <a:normAutofit/>
          </a:bodyPr>
          <a:lstStyle>
            <a:lvl1pPr>
              <a:lnSpc>
                <a:spcPct val="90000"/>
              </a:lnSpc>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801"/>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6" y="3043052"/>
            <a:ext cx="3517567" cy="3064505"/>
          </a:xfrm>
        </p:spPr>
        <p:txBody>
          <a:bodyPr lIns="91440" rIns="91440">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643464" y="6446522"/>
            <a:ext cx="3517568" cy="365125"/>
          </a:xfrm>
        </p:spPr>
        <p:txBody>
          <a:bodyPr/>
          <a:lstStyle>
            <a:lvl1pPr algn="l">
              <a:defRPr/>
            </a:lvl1pPr>
          </a:lstStyle>
          <a:p>
            <a:fld id="{92BEA474-078D-4E9B-9B14-09A87B19DC46}" type="datetime1">
              <a:rPr lang="en-US" smtClean="0"/>
              <a:t>4/17/20</a:t>
            </a:fld>
            <a:endParaRPr lang="en-US" dirty="0"/>
          </a:p>
        </p:txBody>
      </p:sp>
      <p:sp>
        <p:nvSpPr>
          <p:cNvPr id="6" name="Footer Placeholder 5"/>
          <p:cNvSpPr>
            <a:spLocks noGrp="1"/>
          </p:cNvSpPr>
          <p:nvPr>
            <p:ph type="ftr" sz="quarter" idx="11"/>
          </p:nvPr>
        </p:nvSpPr>
        <p:spPr>
          <a:xfrm>
            <a:off x="5458984" y="6446522"/>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741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1"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 y="0"/>
            <a:ext cx="12191985" cy="4578350"/>
          </a:xfrm>
          <a:solidFill>
            <a:schemeClr val="bg1">
              <a:lumMod val="85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097280" y="4799362"/>
            <a:ext cx="10113645" cy="743682"/>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450"/>
              </a:spcAft>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4/17/20</a:t>
            </a:fld>
            <a:endParaRPr lang="en-US" dirty="0"/>
          </a:p>
        </p:txBody>
      </p:sp>
      <p:sp>
        <p:nvSpPr>
          <p:cNvPr id="6" name="Footer Placeholder 5"/>
          <p:cNvSpPr>
            <a:spLocks noGrp="1"/>
          </p:cNvSpPr>
          <p:nvPr>
            <p:ph type="ftr" sz="quarter" idx="11"/>
          </p:nvPr>
        </p:nvSpPr>
        <p:spPr>
          <a:xfrm>
            <a:off x="1097279" y="6446840"/>
            <a:ext cx="6818263"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574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7"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3"/>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5" y="6446840"/>
            <a:ext cx="2584851" cy="365125"/>
          </a:xfrm>
          <a:prstGeom prst="rect">
            <a:avLst/>
          </a:prstGeom>
        </p:spPr>
        <p:txBody>
          <a:bodyPr vert="horz" lIns="91440" tIns="45720" rIns="91440" bIns="45720" rtlCol="0" anchor="ctr"/>
          <a:lstStyle>
            <a:lvl1pPr algn="r">
              <a:defRPr sz="675">
                <a:solidFill>
                  <a:srgbClr val="FFFFFF"/>
                </a:solidFill>
              </a:defRPr>
            </a:lvl1pPr>
          </a:lstStyle>
          <a:p>
            <a:fld id="{62D6E202-B606-4609-B914-27C9371A1F6D}" type="datetime1">
              <a:rPr lang="en-US" smtClean="0"/>
              <a:t>4/17/20</a:t>
            </a:fld>
            <a:endParaRPr lang="en-US" dirty="0"/>
          </a:p>
        </p:txBody>
      </p:sp>
      <p:sp>
        <p:nvSpPr>
          <p:cNvPr id="5" name="Footer Placeholder 4"/>
          <p:cNvSpPr>
            <a:spLocks noGrp="1"/>
          </p:cNvSpPr>
          <p:nvPr>
            <p:ph type="ftr" sz="quarter" idx="3"/>
          </p:nvPr>
        </p:nvSpPr>
        <p:spPr>
          <a:xfrm>
            <a:off x="1097279" y="6446840"/>
            <a:ext cx="6818263" cy="365125"/>
          </a:xfrm>
          <a:prstGeom prst="rect">
            <a:avLst/>
          </a:prstGeom>
        </p:spPr>
        <p:txBody>
          <a:bodyPr vert="horz" lIns="91440" tIns="45720" rIns="91440" bIns="45720" rtlCol="0" anchor="ctr"/>
          <a:lstStyle>
            <a:lvl1pPr algn="l">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1" y="6446840"/>
            <a:ext cx="780011" cy="365125"/>
          </a:xfrm>
          <a:prstGeom prst="rect">
            <a:avLst/>
          </a:prstGeom>
        </p:spPr>
        <p:txBody>
          <a:bodyPr vert="horz" lIns="91440" tIns="45720" rIns="91440" bIns="45720" rtlCol="0" anchor="ctr"/>
          <a:lstStyle>
            <a:lvl1pPr algn="l">
              <a:defRPr sz="675">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26640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91" r:id="rId6"/>
    <p:sldLayoutId id="2147483686" r:id="rId7"/>
    <p:sldLayoutId id="2147483687" r:id="rId8"/>
    <p:sldLayoutId id="2147483688" r:id="rId9"/>
    <p:sldLayoutId id="2147483690" r:id="rId10"/>
    <p:sldLayoutId id="2147483689" r:id="rId11"/>
  </p:sldLayoutIdLst>
  <p:hf sldNum="0" hdr="0" ftr="0" dt="0"/>
  <p:txStyles>
    <p:titleStyle>
      <a:lvl1pPr algn="l" defTabSz="685800" rtl="0" eaLnBrk="1" latinLnBrk="0" hangingPunct="1">
        <a:lnSpc>
          <a:spcPct val="90000"/>
        </a:lnSpc>
        <a:spcBef>
          <a:spcPct val="0"/>
        </a:spcBef>
        <a:buNone/>
        <a:defRPr sz="345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1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100000"/>
        </a:lnSpc>
        <a:spcBef>
          <a:spcPts val="150"/>
        </a:spcBef>
        <a:spcAft>
          <a:spcPts val="300"/>
        </a:spcAft>
        <a:buClrTx/>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384C2D-BEE5-42EA-805B-BCA9DDD122B2}"/>
              </a:ext>
            </a:extLst>
          </p:cNvPr>
          <p:cNvPicPr>
            <a:picLocks noChangeAspect="1"/>
          </p:cNvPicPr>
          <p:nvPr/>
        </p:nvPicPr>
        <p:blipFill rotWithShape="1">
          <a:blip r:embed="rId3"/>
          <a:srcRect t="30631" b="2604"/>
          <a:stretch/>
        </p:blipFill>
        <p:spPr>
          <a:xfrm>
            <a:off x="0" y="-17760"/>
            <a:ext cx="12192000" cy="6651006"/>
          </a:xfrm>
          <a:prstGeom prst="rect">
            <a:avLst/>
          </a:prstGeom>
        </p:spPr>
      </p:pic>
      <p:sp>
        <p:nvSpPr>
          <p:cNvPr id="5" name="TextBox 4">
            <a:extLst>
              <a:ext uri="{FF2B5EF4-FFF2-40B4-BE49-F238E27FC236}">
                <a16:creationId xmlns:a16="http://schemas.microsoft.com/office/drawing/2014/main" id="{9DF8BBC4-4F4F-CB42-A396-D825DE16BA76}"/>
              </a:ext>
            </a:extLst>
          </p:cNvPr>
          <p:cNvSpPr txBox="1"/>
          <p:nvPr/>
        </p:nvSpPr>
        <p:spPr>
          <a:xfrm>
            <a:off x="343242" y="1111853"/>
            <a:ext cx="11576192" cy="646331"/>
          </a:xfrm>
          <a:prstGeom prst="rect">
            <a:avLst/>
          </a:prstGeom>
          <a:solidFill>
            <a:schemeClr val="bg1">
              <a:lumMod val="95000"/>
            </a:schemeClr>
          </a:solidFill>
        </p:spPr>
        <p:txBody>
          <a:bodyPr wrap="square" rtlCol="0">
            <a:spAutoFit/>
          </a:bodyPr>
          <a:lstStyle/>
          <a:p>
            <a:pPr algn="just"/>
            <a:r>
              <a:rPr lang="en-US" sz="1200" b="1" dirty="0"/>
              <a:t>Background Information</a:t>
            </a:r>
          </a:p>
          <a:p>
            <a:pPr algn="just"/>
            <a:r>
              <a:rPr lang="en-US" sz="1200" dirty="0"/>
              <a:t>Parkinson Disease (PD) and other neurodegenerative diseases can be caused by mitochondrial dysfunction. Mitochondrial health is affected by the relationship between, the mitochondrial fission protein Drp1, the transcriptional regulator Rbf1 and the E3 ubiquitin ligase parkin. </a:t>
            </a:r>
            <a:endParaRPr lang="en-CA" sz="1200" dirty="0"/>
          </a:p>
        </p:txBody>
      </p:sp>
      <p:sp>
        <p:nvSpPr>
          <p:cNvPr id="14" name="TextBox 13">
            <a:extLst>
              <a:ext uri="{FF2B5EF4-FFF2-40B4-BE49-F238E27FC236}">
                <a16:creationId xmlns:a16="http://schemas.microsoft.com/office/drawing/2014/main" id="{1BB990F5-574B-434C-A8F0-67583DF5DE68}"/>
              </a:ext>
            </a:extLst>
          </p:cNvPr>
          <p:cNvSpPr txBox="1"/>
          <p:nvPr/>
        </p:nvSpPr>
        <p:spPr>
          <a:xfrm>
            <a:off x="343242" y="5286271"/>
            <a:ext cx="11576192" cy="830997"/>
          </a:xfrm>
          <a:prstGeom prst="rect">
            <a:avLst/>
          </a:prstGeom>
          <a:solidFill>
            <a:schemeClr val="bg1">
              <a:lumMod val="95000"/>
            </a:schemeClr>
          </a:solidFill>
        </p:spPr>
        <p:txBody>
          <a:bodyPr wrap="square" rtlCol="0">
            <a:spAutoFit/>
          </a:bodyPr>
          <a:lstStyle/>
          <a:p>
            <a:pPr algn="just"/>
            <a:r>
              <a:rPr lang="en-US" sz="1200" b="1" dirty="0"/>
              <a:t>Discussion</a:t>
            </a:r>
          </a:p>
          <a:p>
            <a:pPr algn="just"/>
            <a:r>
              <a:rPr lang="en-US" sz="1200" dirty="0"/>
              <a:t>The compromised climbing abilities in flies with directed inhibition of </a:t>
            </a:r>
            <a:r>
              <a:rPr lang="en-US" sz="1200" i="1" dirty="0"/>
              <a:t>Drp1</a:t>
            </a:r>
            <a:r>
              <a:rPr lang="en-US" sz="1200" dirty="0"/>
              <a:t> has produced a new model for Parkinson Disease and can be used to further investigate the mechanisms underlying neurodegenerative diseases. In an apparent case of synergy, loss-of-function of both </a:t>
            </a:r>
            <a:r>
              <a:rPr lang="en-US" sz="1200" i="1" dirty="0"/>
              <a:t>Drp1</a:t>
            </a:r>
            <a:r>
              <a:rPr lang="en-US" sz="1200" dirty="0"/>
              <a:t> and </a:t>
            </a:r>
            <a:r>
              <a:rPr lang="en-US" sz="1200" i="1" dirty="0"/>
              <a:t>parkin</a:t>
            </a:r>
            <a:r>
              <a:rPr lang="en-US" sz="1200" dirty="0"/>
              <a:t> results in extended lifespan. The directed expression of </a:t>
            </a:r>
            <a:r>
              <a:rPr lang="en-US" sz="1200" i="1" dirty="0"/>
              <a:t>Rbf1</a:t>
            </a:r>
            <a:r>
              <a:rPr lang="en-US" sz="1200" dirty="0"/>
              <a:t> recues the </a:t>
            </a:r>
            <a:r>
              <a:rPr lang="en-US" sz="1200" i="1" dirty="0"/>
              <a:t>parkin</a:t>
            </a:r>
            <a:r>
              <a:rPr lang="en-US" sz="1200" dirty="0"/>
              <a:t> loss of function phenotype, hence directed expression of </a:t>
            </a:r>
            <a:r>
              <a:rPr lang="en-US" sz="1200" i="1" dirty="0"/>
              <a:t>Rbf1</a:t>
            </a:r>
            <a:r>
              <a:rPr lang="en-US" sz="1200" dirty="0"/>
              <a:t> seems to control mitochondrial health.</a:t>
            </a:r>
          </a:p>
        </p:txBody>
      </p:sp>
      <p:grpSp>
        <p:nvGrpSpPr>
          <p:cNvPr id="6" name="Group 5">
            <a:extLst>
              <a:ext uri="{FF2B5EF4-FFF2-40B4-BE49-F238E27FC236}">
                <a16:creationId xmlns:a16="http://schemas.microsoft.com/office/drawing/2014/main" id="{12F10F93-59B8-5F48-A004-C0837532BF42}"/>
              </a:ext>
            </a:extLst>
          </p:cNvPr>
          <p:cNvGrpSpPr/>
          <p:nvPr/>
        </p:nvGrpSpPr>
        <p:grpSpPr>
          <a:xfrm>
            <a:off x="348025" y="2086333"/>
            <a:ext cx="2668903" cy="3136825"/>
            <a:chOff x="3395829" y="3188369"/>
            <a:chExt cx="3601362" cy="4572694"/>
          </a:xfrm>
        </p:grpSpPr>
        <p:pic>
          <p:nvPicPr>
            <p:cNvPr id="3" name="Picture 2" descr="A close up of a map&#10;&#10;Description automatically generated">
              <a:extLst>
                <a:ext uri="{FF2B5EF4-FFF2-40B4-BE49-F238E27FC236}">
                  <a16:creationId xmlns:a16="http://schemas.microsoft.com/office/drawing/2014/main" id="{936FB404-678B-B242-B5E2-E2C16BA8B7B8}"/>
                </a:ext>
              </a:extLst>
            </p:cNvPr>
            <p:cNvPicPr>
              <a:picLocks noChangeAspect="1"/>
            </p:cNvPicPr>
            <p:nvPr/>
          </p:nvPicPr>
          <p:blipFill>
            <a:blip r:embed="rId4"/>
            <a:stretch>
              <a:fillRect/>
            </a:stretch>
          </p:blipFill>
          <p:spPr>
            <a:xfrm>
              <a:off x="3395829" y="3188369"/>
              <a:ext cx="3591363" cy="3092115"/>
            </a:xfrm>
            <a:prstGeom prst="rect">
              <a:avLst/>
            </a:prstGeom>
          </p:spPr>
        </p:pic>
        <p:sp>
          <p:nvSpPr>
            <p:cNvPr id="16" name="TextBox 15">
              <a:extLst>
                <a:ext uri="{FF2B5EF4-FFF2-40B4-BE49-F238E27FC236}">
                  <a16:creationId xmlns:a16="http://schemas.microsoft.com/office/drawing/2014/main" id="{D6E5165D-E070-E840-8F68-B6D444C56B00}"/>
                </a:ext>
              </a:extLst>
            </p:cNvPr>
            <p:cNvSpPr txBox="1"/>
            <p:nvPr/>
          </p:nvSpPr>
          <p:spPr>
            <a:xfrm>
              <a:off x="3405828" y="6280484"/>
              <a:ext cx="3591363" cy="1480579"/>
            </a:xfrm>
            <a:prstGeom prst="rect">
              <a:avLst/>
            </a:prstGeom>
            <a:solidFill>
              <a:schemeClr val="bg1">
                <a:lumMod val="95000"/>
              </a:schemeClr>
            </a:solidFill>
          </p:spPr>
          <p:txBody>
            <a:bodyPr wrap="square" rtlCol="0">
              <a:spAutoFit/>
            </a:bodyPr>
            <a:lstStyle/>
            <a:p>
              <a:pPr algn="just"/>
              <a:r>
                <a:rPr lang="en-US" sz="1200" dirty="0"/>
                <a:t>Loss of function of </a:t>
              </a:r>
              <a:r>
                <a:rPr lang="en-US" sz="1200" i="1" dirty="0"/>
                <a:t>Drp1</a:t>
              </a:r>
              <a:r>
                <a:rPr lang="en-US" sz="1200" dirty="0"/>
                <a:t> in selected neurons increased average lifespan but decreases locomotor ability. Gain of function in selected neurons can decrease lifespan and climbing ability</a:t>
              </a:r>
              <a:r>
                <a:rPr lang="en-US" sz="1200" b="1" dirty="0"/>
                <a:t>.</a:t>
              </a:r>
            </a:p>
          </p:txBody>
        </p:sp>
      </p:grpSp>
      <p:grpSp>
        <p:nvGrpSpPr>
          <p:cNvPr id="9" name="Group 8">
            <a:extLst>
              <a:ext uri="{FF2B5EF4-FFF2-40B4-BE49-F238E27FC236}">
                <a16:creationId xmlns:a16="http://schemas.microsoft.com/office/drawing/2014/main" id="{7D3A817B-90C2-4E42-B659-ECED5ABE0D40}"/>
              </a:ext>
            </a:extLst>
          </p:cNvPr>
          <p:cNvGrpSpPr/>
          <p:nvPr/>
        </p:nvGrpSpPr>
        <p:grpSpPr>
          <a:xfrm>
            <a:off x="3036415" y="2083911"/>
            <a:ext cx="2967416" cy="3132196"/>
            <a:chOff x="4892571" y="2499366"/>
            <a:chExt cx="3613487" cy="4574344"/>
          </a:xfrm>
        </p:grpSpPr>
        <p:pic>
          <p:nvPicPr>
            <p:cNvPr id="8" name="Picture 7" descr="A close up of a map&#10;&#10;Description automatically generated">
              <a:extLst>
                <a:ext uri="{FF2B5EF4-FFF2-40B4-BE49-F238E27FC236}">
                  <a16:creationId xmlns:a16="http://schemas.microsoft.com/office/drawing/2014/main" id="{751DC786-FBFB-8F4A-B2F5-6252DECFC0EC}"/>
                </a:ext>
              </a:extLst>
            </p:cNvPr>
            <p:cNvPicPr>
              <a:picLocks noChangeAspect="1"/>
            </p:cNvPicPr>
            <p:nvPr/>
          </p:nvPicPr>
          <p:blipFill>
            <a:blip r:embed="rId5"/>
            <a:stretch>
              <a:fillRect/>
            </a:stretch>
          </p:blipFill>
          <p:spPr>
            <a:xfrm>
              <a:off x="4894334" y="2499366"/>
              <a:ext cx="3602199" cy="3096690"/>
            </a:xfrm>
            <a:prstGeom prst="rect">
              <a:avLst/>
            </a:prstGeom>
          </p:spPr>
        </p:pic>
        <p:sp>
          <p:nvSpPr>
            <p:cNvPr id="17" name="TextBox 16">
              <a:extLst>
                <a:ext uri="{FF2B5EF4-FFF2-40B4-BE49-F238E27FC236}">
                  <a16:creationId xmlns:a16="http://schemas.microsoft.com/office/drawing/2014/main" id="{D9F53024-343C-8C4C-8E5B-DF4C67F4F0F4}"/>
                </a:ext>
              </a:extLst>
            </p:cNvPr>
            <p:cNvSpPr txBox="1"/>
            <p:nvPr/>
          </p:nvSpPr>
          <p:spPr>
            <a:xfrm>
              <a:off x="4892571" y="5590408"/>
              <a:ext cx="3613487" cy="1483302"/>
            </a:xfrm>
            <a:prstGeom prst="rect">
              <a:avLst/>
            </a:prstGeom>
            <a:solidFill>
              <a:schemeClr val="bg1">
                <a:lumMod val="95000"/>
              </a:schemeClr>
            </a:solidFill>
          </p:spPr>
          <p:txBody>
            <a:bodyPr wrap="square" rtlCol="0">
              <a:spAutoFit/>
            </a:bodyPr>
            <a:lstStyle/>
            <a:p>
              <a:pPr algn="just"/>
              <a:r>
                <a:rPr lang="en-US" sz="1200" dirty="0">
                  <a:solidFill>
                    <a:schemeClr val="tx1">
                      <a:lumMod val="95000"/>
                      <a:lumOff val="5000"/>
                    </a:schemeClr>
                  </a:solidFill>
                </a:rPr>
                <a:t>Loss-of-function of </a:t>
              </a:r>
              <a:r>
                <a:rPr lang="en-US" sz="1200" i="1" dirty="0">
                  <a:solidFill>
                    <a:schemeClr val="tx1">
                      <a:lumMod val="95000"/>
                      <a:lumOff val="5000"/>
                    </a:schemeClr>
                  </a:solidFill>
                </a:rPr>
                <a:t>Drp1</a:t>
              </a:r>
              <a:r>
                <a:rPr lang="en-US" sz="1200" dirty="0">
                  <a:solidFill>
                    <a:schemeClr val="tx1">
                      <a:lumMod val="95000"/>
                      <a:lumOff val="5000"/>
                    </a:schemeClr>
                  </a:solidFill>
                </a:rPr>
                <a:t> and </a:t>
              </a:r>
              <a:r>
                <a:rPr lang="en-US" sz="1200" i="1" dirty="0">
                  <a:solidFill>
                    <a:schemeClr val="tx1">
                      <a:lumMod val="95000"/>
                      <a:lumOff val="5000"/>
                    </a:schemeClr>
                  </a:solidFill>
                </a:rPr>
                <a:t>parkin</a:t>
              </a:r>
              <a:r>
                <a:rPr lang="en-US" sz="1200" dirty="0">
                  <a:solidFill>
                    <a:schemeClr val="tx1">
                      <a:lumMod val="95000"/>
                      <a:lumOff val="5000"/>
                    </a:schemeClr>
                  </a:solidFill>
                </a:rPr>
                <a:t> results in a longer median lifespan &amp; improved climbing ability then loss-of either </a:t>
              </a:r>
              <a:r>
                <a:rPr lang="en-US" sz="1200" i="1" dirty="0">
                  <a:solidFill>
                    <a:schemeClr val="tx1">
                      <a:lumMod val="95000"/>
                      <a:lumOff val="5000"/>
                    </a:schemeClr>
                  </a:solidFill>
                </a:rPr>
                <a:t>Drp1</a:t>
              </a:r>
              <a:r>
                <a:rPr lang="en-US" sz="1200" dirty="0">
                  <a:solidFill>
                    <a:schemeClr val="tx1">
                      <a:lumMod val="95000"/>
                      <a:lumOff val="5000"/>
                    </a:schemeClr>
                  </a:solidFill>
                </a:rPr>
                <a:t> or </a:t>
              </a:r>
              <a:r>
                <a:rPr lang="en-US" sz="1200" i="1" dirty="0">
                  <a:solidFill>
                    <a:schemeClr val="tx1">
                      <a:lumMod val="95000"/>
                      <a:lumOff val="5000"/>
                    </a:schemeClr>
                  </a:solidFill>
                </a:rPr>
                <a:t>parkin</a:t>
              </a:r>
              <a:r>
                <a:rPr lang="en-US" sz="1200" dirty="0">
                  <a:solidFill>
                    <a:schemeClr val="tx1">
                      <a:lumMod val="95000"/>
                      <a:lumOff val="5000"/>
                    </a:schemeClr>
                  </a:solidFill>
                </a:rPr>
                <a:t>. The inhibition of </a:t>
              </a:r>
              <a:r>
                <a:rPr lang="en-US" sz="1200" i="1" dirty="0">
                  <a:solidFill>
                    <a:schemeClr val="tx1">
                      <a:lumMod val="95000"/>
                      <a:lumOff val="5000"/>
                    </a:schemeClr>
                  </a:solidFill>
                </a:rPr>
                <a:t>parkin</a:t>
              </a:r>
              <a:r>
                <a:rPr lang="en-US" sz="1200" dirty="0">
                  <a:solidFill>
                    <a:schemeClr val="tx1">
                      <a:lumMod val="95000"/>
                      <a:lumOff val="5000"/>
                    </a:schemeClr>
                  </a:solidFill>
                </a:rPr>
                <a:t> has no affect on the loss of </a:t>
              </a:r>
              <a:r>
                <a:rPr lang="en-US" sz="1200" i="1" dirty="0">
                  <a:solidFill>
                    <a:schemeClr val="tx1">
                      <a:lumMod val="95000"/>
                      <a:lumOff val="5000"/>
                    </a:schemeClr>
                  </a:solidFill>
                </a:rPr>
                <a:t>Drp1</a:t>
              </a:r>
              <a:r>
                <a:rPr lang="en-US" sz="1200" dirty="0">
                  <a:solidFill>
                    <a:schemeClr val="tx1">
                      <a:lumMod val="95000"/>
                      <a:lumOff val="5000"/>
                    </a:schemeClr>
                  </a:solidFill>
                </a:rPr>
                <a:t> phenotype.</a:t>
              </a:r>
            </a:p>
          </p:txBody>
        </p:sp>
      </p:grpSp>
      <p:grpSp>
        <p:nvGrpSpPr>
          <p:cNvPr id="27" name="Group 26">
            <a:extLst>
              <a:ext uri="{FF2B5EF4-FFF2-40B4-BE49-F238E27FC236}">
                <a16:creationId xmlns:a16="http://schemas.microsoft.com/office/drawing/2014/main" id="{10C045B3-45BA-DA41-AFFE-B197F79EA362}"/>
              </a:ext>
            </a:extLst>
          </p:cNvPr>
          <p:cNvGrpSpPr/>
          <p:nvPr/>
        </p:nvGrpSpPr>
        <p:grpSpPr>
          <a:xfrm>
            <a:off x="8912442" y="2087103"/>
            <a:ext cx="3012923" cy="3117517"/>
            <a:chOff x="7393517" y="3429000"/>
            <a:chExt cx="2678019" cy="2758928"/>
          </a:xfrm>
        </p:grpSpPr>
        <p:sp>
          <p:nvSpPr>
            <p:cNvPr id="13" name="TextBox 12">
              <a:extLst>
                <a:ext uri="{FF2B5EF4-FFF2-40B4-BE49-F238E27FC236}">
                  <a16:creationId xmlns:a16="http://schemas.microsoft.com/office/drawing/2014/main" id="{C68DBABE-87D0-5B4F-9A60-F3F1650B4D46}"/>
                </a:ext>
              </a:extLst>
            </p:cNvPr>
            <p:cNvSpPr txBox="1"/>
            <p:nvPr/>
          </p:nvSpPr>
          <p:spPr>
            <a:xfrm>
              <a:off x="7398789" y="5452515"/>
              <a:ext cx="2672747" cy="735413"/>
            </a:xfrm>
            <a:prstGeom prst="rect">
              <a:avLst/>
            </a:prstGeom>
            <a:solidFill>
              <a:schemeClr val="bg1">
                <a:lumMod val="95000"/>
              </a:schemeClr>
            </a:solidFill>
          </p:spPr>
          <p:txBody>
            <a:bodyPr wrap="square" rtlCol="0">
              <a:spAutoFit/>
            </a:bodyPr>
            <a:lstStyle/>
            <a:p>
              <a:r>
                <a:rPr lang="en-US" sz="1200" dirty="0"/>
                <a:t>However, in combination with </a:t>
              </a:r>
              <a:r>
                <a:rPr lang="en-US" sz="1200" i="1" dirty="0"/>
                <a:t>parkin</a:t>
              </a:r>
              <a:r>
                <a:rPr lang="en-US" sz="1200" dirty="0"/>
                <a:t> loss of function, directed expression of </a:t>
              </a:r>
              <a:r>
                <a:rPr lang="en-US" sz="1200" i="1" dirty="0"/>
                <a:t>Rbf1</a:t>
              </a:r>
              <a:r>
                <a:rPr lang="en-US" sz="1200" dirty="0"/>
                <a:t> results in increased lifespan but compromised climbing ability.</a:t>
              </a:r>
              <a:endParaRPr lang="en-CA" sz="1200" dirty="0"/>
            </a:p>
          </p:txBody>
        </p:sp>
        <p:pic>
          <p:nvPicPr>
            <p:cNvPr id="19" name="Picture 18" descr="A close up of a map&#10;&#10;Description automatically generated">
              <a:extLst>
                <a:ext uri="{FF2B5EF4-FFF2-40B4-BE49-F238E27FC236}">
                  <a16:creationId xmlns:a16="http://schemas.microsoft.com/office/drawing/2014/main" id="{DE721F24-50B2-D84F-B561-533D050DB6F8}"/>
                </a:ext>
              </a:extLst>
            </p:cNvPr>
            <p:cNvPicPr>
              <a:picLocks noChangeAspect="1"/>
            </p:cNvPicPr>
            <p:nvPr/>
          </p:nvPicPr>
          <p:blipFill>
            <a:blip r:embed="rId6"/>
            <a:stretch>
              <a:fillRect/>
            </a:stretch>
          </p:blipFill>
          <p:spPr>
            <a:xfrm>
              <a:off x="7393517" y="3429000"/>
              <a:ext cx="2672747" cy="2036781"/>
            </a:xfrm>
            <a:prstGeom prst="rect">
              <a:avLst/>
            </a:prstGeom>
          </p:spPr>
        </p:pic>
      </p:grpSp>
      <p:grpSp>
        <p:nvGrpSpPr>
          <p:cNvPr id="26" name="Group 25">
            <a:extLst>
              <a:ext uri="{FF2B5EF4-FFF2-40B4-BE49-F238E27FC236}">
                <a16:creationId xmlns:a16="http://schemas.microsoft.com/office/drawing/2014/main" id="{FFDD574D-D393-2344-B93A-9001238DAC79}"/>
              </a:ext>
            </a:extLst>
          </p:cNvPr>
          <p:cNvGrpSpPr/>
          <p:nvPr/>
        </p:nvGrpSpPr>
        <p:grpSpPr>
          <a:xfrm>
            <a:off x="6063496" y="2085559"/>
            <a:ext cx="2822050" cy="3132508"/>
            <a:chOff x="7393518" y="1019227"/>
            <a:chExt cx="2674335" cy="2936593"/>
          </a:xfrm>
        </p:grpSpPr>
        <p:pic>
          <p:nvPicPr>
            <p:cNvPr id="11" name="Picture 10" descr="A close up of a map&#10;&#10;Description automatically generated">
              <a:extLst>
                <a:ext uri="{FF2B5EF4-FFF2-40B4-BE49-F238E27FC236}">
                  <a16:creationId xmlns:a16="http://schemas.microsoft.com/office/drawing/2014/main" id="{DF6244D2-8A55-1549-85E9-3A69ED00A657}"/>
                </a:ext>
              </a:extLst>
            </p:cNvPr>
            <p:cNvPicPr>
              <a:picLocks noChangeAspect="1"/>
            </p:cNvPicPr>
            <p:nvPr/>
          </p:nvPicPr>
          <p:blipFill>
            <a:blip r:embed="rId7"/>
            <a:stretch>
              <a:fillRect/>
            </a:stretch>
          </p:blipFill>
          <p:spPr>
            <a:xfrm>
              <a:off x="7393518" y="1019227"/>
              <a:ext cx="2672747" cy="2157568"/>
            </a:xfrm>
            <a:prstGeom prst="rect">
              <a:avLst/>
            </a:prstGeom>
          </p:spPr>
        </p:pic>
        <p:sp>
          <p:nvSpPr>
            <p:cNvPr id="22" name="TextBox 21">
              <a:extLst>
                <a:ext uri="{FF2B5EF4-FFF2-40B4-BE49-F238E27FC236}">
                  <a16:creationId xmlns:a16="http://schemas.microsoft.com/office/drawing/2014/main" id="{045C9B2F-D94A-FA4F-A44B-203C20ADF815}"/>
                </a:ext>
              </a:extLst>
            </p:cNvPr>
            <p:cNvSpPr txBox="1"/>
            <p:nvPr/>
          </p:nvSpPr>
          <p:spPr>
            <a:xfrm>
              <a:off x="7395106" y="3176796"/>
              <a:ext cx="2672747" cy="779024"/>
            </a:xfrm>
            <a:prstGeom prst="rect">
              <a:avLst/>
            </a:prstGeom>
            <a:solidFill>
              <a:schemeClr val="bg1">
                <a:lumMod val="95000"/>
              </a:schemeClr>
            </a:solidFill>
          </p:spPr>
          <p:txBody>
            <a:bodyPr wrap="square" rtlCol="0">
              <a:spAutoFit/>
            </a:bodyPr>
            <a:lstStyle/>
            <a:p>
              <a:r>
                <a:rPr lang="en-US" sz="1200" dirty="0"/>
                <a:t>The directed expression of </a:t>
              </a:r>
              <a:r>
                <a:rPr lang="en-US" sz="1200" i="1" dirty="0"/>
                <a:t>Rbf1 </a:t>
              </a:r>
              <a:r>
                <a:rPr lang="en-US" sz="1200" dirty="0"/>
                <a:t>l</a:t>
              </a:r>
              <a:r>
                <a:rPr lang="en-US" sz="1200" i="1" dirty="0"/>
                <a:t>oss</a:t>
              </a:r>
              <a:r>
                <a:rPr lang="en-US" sz="1200" dirty="0"/>
                <a:t> and gain of function</a:t>
              </a:r>
              <a:r>
                <a:rPr lang="en-US" sz="1200" i="1" dirty="0"/>
                <a:t> </a:t>
              </a:r>
              <a:r>
                <a:rPr lang="en-US" sz="1200" dirty="0"/>
                <a:t>in selected neurons reduces average lifespan &amp; climbing ability over time.</a:t>
              </a:r>
              <a:endParaRPr lang="en-US" sz="1200" dirty="0">
                <a:solidFill>
                  <a:schemeClr val="tx1">
                    <a:lumMod val="95000"/>
                    <a:lumOff val="5000"/>
                  </a:schemeClr>
                </a:solidFill>
              </a:endParaRPr>
            </a:p>
          </p:txBody>
        </p:sp>
      </p:grpSp>
      <p:sp>
        <p:nvSpPr>
          <p:cNvPr id="28" name="Rectangle 27">
            <a:extLst>
              <a:ext uri="{FF2B5EF4-FFF2-40B4-BE49-F238E27FC236}">
                <a16:creationId xmlns:a16="http://schemas.microsoft.com/office/drawing/2014/main" id="{7C3D454A-5383-6E45-A530-323A03E22120}"/>
              </a:ext>
            </a:extLst>
          </p:cNvPr>
          <p:cNvSpPr/>
          <p:nvPr/>
        </p:nvSpPr>
        <p:spPr>
          <a:xfrm>
            <a:off x="2920853" y="-29902"/>
            <a:ext cx="6345811" cy="1302472"/>
          </a:xfrm>
          <a:prstGeom prst="rect">
            <a:avLst/>
          </a:prstGeom>
        </p:spPr>
        <p:txBody>
          <a:bodyPr wrap="square">
            <a:spAutoFit/>
          </a:bodyPr>
          <a:lstStyle/>
          <a:p>
            <a:pPr>
              <a:lnSpc>
                <a:spcPct val="200000"/>
              </a:lnSpc>
              <a:spcAft>
                <a:spcPts val="0"/>
              </a:spcAft>
            </a:pPr>
            <a:r>
              <a:rPr lang="en-US" sz="2000" b="1" dirty="0">
                <a:latin typeface="Calibri" panose="020F0502020204030204" pitchFamily="34" charset="0"/>
                <a:ea typeface="Calibri" panose="020F0502020204030204" pitchFamily="34" charset="0"/>
                <a:cs typeface="Times New Roman" panose="02020603050405020304" pitchFamily="18" charset="0"/>
              </a:rPr>
              <a:t>Altered expression of </a:t>
            </a:r>
            <a:r>
              <a:rPr lang="en-US" sz="2000" b="1" i="1" dirty="0">
                <a:latin typeface="Calibri" panose="020F0502020204030204" pitchFamily="34" charset="0"/>
                <a:ea typeface="Calibri" panose="020F0502020204030204" pitchFamily="34" charset="0"/>
                <a:cs typeface="Times New Roman" panose="02020603050405020304" pitchFamily="18" charset="0"/>
              </a:rPr>
              <a:t>Drp1</a:t>
            </a:r>
            <a:r>
              <a:rPr lang="en-US" sz="2000" b="1" dirty="0">
                <a:latin typeface="Calibri" panose="020F0502020204030204" pitchFamily="34" charset="0"/>
                <a:ea typeface="Calibri" panose="020F0502020204030204" pitchFamily="34" charset="0"/>
                <a:cs typeface="Times New Roman" panose="02020603050405020304" pitchFamily="18" charset="0"/>
              </a:rPr>
              <a:t> and </a:t>
            </a:r>
            <a:r>
              <a:rPr lang="en-US" sz="2000" b="1" i="1" dirty="0">
                <a:latin typeface="Calibri" panose="020F0502020204030204" pitchFamily="34" charset="0"/>
                <a:ea typeface="Calibri" panose="020F0502020204030204" pitchFamily="34" charset="0"/>
                <a:cs typeface="Times New Roman" panose="02020603050405020304" pitchFamily="18" charset="0"/>
              </a:rPr>
              <a:t>Rbf1</a:t>
            </a:r>
            <a:r>
              <a:rPr lang="en-US" sz="2000" b="1" dirty="0">
                <a:latin typeface="Calibri" panose="020F0502020204030204" pitchFamily="34" charset="0"/>
                <a:ea typeface="Calibri" panose="020F0502020204030204" pitchFamily="34" charset="0"/>
                <a:cs typeface="Times New Roman" panose="02020603050405020304" pitchFamily="18" charset="0"/>
              </a:rPr>
              <a:t> in selected neurons</a:t>
            </a:r>
          </a:p>
          <a:p>
            <a:r>
              <a:rPr lang="en-US" sz="900" dirty="0"/>
              <a:t>Azra Hasan</a:t>
            </a:r>
            <a:r>
              <a:rPr lang="en-US" sz="900" baseline="30000" dirty="0"/>
              <a:t>1</a:t>
            </a:r>
            <a:r>
              <a:rPr lang="en-US" sz="900" dirty="0"/>
              <a:t> and Brian E. Staveley</a:t>
            </a:r>
            <a:r>
              <a:rPr lang="en-US" sz="900" baseline="30000" dirty="0"/>
              <a:t>1</a:t>
            </a:r>
            <a:endParaRPr lang="en-CA" sz="900" dirty="0"/>
          </a:p>
          <a:p>
            <a:r>
              <a:rPr lang="en-US" sz="900" baseline="30000" dirty="0"/>
              <a:t>1</a:t>
            </a:r>
            <a:r>
              <a:rPr lang="en-US" sz="900" dirty="0"/>
              <a:t>Department of Biology, Memorial University of Newfoundland. St Johns’, Newfoundland and Labrador, Canada</a:t>
            </a:r>
            <a:endParaRPr lang="en-CA" sz="900" dirty="0"/>
          </a:p>
          <a:p>
            <a:pPr>
              <a:lnSpc>
                <a:spcPct val="200000"/>
              </a:lnSpc>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2B9A34A1-738F-2546-AC75-A080034FBF28}"/>
              </a:ext>
            </a:extLst>
          </p:cNvPr>
          <p:cNvSpPr/>
          <p:nvPr/>
        </p:nvSpPr>
        <p:spPr>
          <a:xfrm>
            <a:off x="343242" y="6478706"/>
            <a:ext cx="9542564" cy="370230"/>
          </a:xfrm>
          <a:prstGeom prst="rect">
            <a:avLst/>
          </a:prstGeom>
        </p:spPr>
        <p:txBody>
          <a:bodyPr wrap="square">
            <a:spAutoFit/>
          </a:bodyPr>
          <a:lstStyle/>
          <a:p>
            <a:pPr algn="just">
              <a:lnSpc>
                <a:spcPct val="200000"/>
              </a:lnSpc>
              <a:spcAft>
                <a:spcPts val="0"/>
              </a:spcAft>
            </a:pPr>
            <a:r>
              <a:rPr lang="en-US" sz="1050" dirty="0">
                <a:solidFill>
                  <a:schemeClr val="bg1"/>
                </a:solidFill>
                <a:latin typeface="Calibri" panose="020F0502020204030204" pitchFamily="34" charset="0"/>
                <a:ea typeface="Calibri" panose="020F0502020204030204" pitchFamily="34" charset="0"/>
                <a:cs typeface="Times New Roman" panose="02020603050405020304" pitchFamily="18" charset="0"/>
              </a:rPr>
              <a:t>Funded by School of Graduate Studies Fellowship, Memorial University of Newfoundland and by an NSERC Discovery Grant.</a:t>
            </a:r>
            <a:endParaRPr lang="en-CA" sz="105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1" name="Picture 30" descr="A picture containing drawing&#10;&#10;Description automatically generated">
            <a:extLst>
              <a:ext uri="{FF2B5EF4-FFF2-40B4-BE49-F238E27FC236}">
                <a16:creationId xmlns:a16="http://schemas.microsoft.com/office/drawing/2014/main" id="{EAB55E23-73E3-4646-90C9-FC21B7357E9C}"/>
              </a:ext>
            </a:extLst>
          </p:cNvPr>
          <p:cNvPicPr>
            <a:picLocks noChangeAspect="1"/>
          </p:cNvPicPr>
          <p:nvPr/>
        </p:nvPicPr>
        <p:blipFill>
          <a:blip r:embed="rId8"/>
          <a:stretch>
            <a:fillRect/>
          </a:stretch>
        </p:blipFill>
        <p:spPr>
          <a:xfrm>
            <a:off x="925447" y="224754"/>
            <a:ext cx="1087182" cy="646332"/>
          </a:xfrm>
          <a:prstGeom prst="rect">
            <a:avLst/>
          </a:prstGeom>
        </p:spPr>
      </p:pic>
      <p:pic>
        <p:nvPicPr>
          <p:cNvPr id="33" name="Picture 32" descr="A close up of a sign&#10;&#10;Description automatically generated">
            <a:extLst>
              <a:ext uri="{FF2B5EF4-FFF2-40B4-BE49-F238E27FC236}">
                <a16:creationId xmlns:a16="http://schemas.microsoft.com/office/drawing/2014/main" id="{6646DE25-2D45-5646-8D55-E0B03C6EC2CF}"/>
              </a:ext>
            </a:extLst>
          </p:cNvPr>
          <p:cNvPicPr>
            <a:picLocks noChangeAspect="1"/>
          </p:cNvPicPr>
          <p:nvPr/>
        </p:nvPicPr>
        <p:blipFill>
          <a:blip r:embed="rId9"/>
          <a:stretch>
            <a:fillRect/>
          </a:stretch>
        </p:blipFill>
        <p:spPr>
          <a:xfrm>
            <a:off x="9757243" y="164794"/>
            <a:ext cx="1940075" cy="830999"/>
          </a:xfrm>
          <a:prstGeom prst="rect">
            <a:avLst/>
          </a:prstGeom>
        </p:spPr>
      </p:pic>
      <p:pic>
        <p:nvPicPr>
          <p:cNvPr id="35" name="Picture 34" descr="A picture containing animal, sitting, table, black&#10;&#10;Description automatically generated">
            <a:extLst>
              <a:ext uri="{FF2B5EF4-FFF2-40B4-BE49-F238E27FC236}">
                <a16:creationId xmlns:a16="http://schemas.microsoft.com/office/drawing/2014/main" id="{C2D619E6-AD78-4942-B954-4F04BF4E571E}"/>
              </a:ext>
            </a:extLst>
          </p:cNvPr>
          <p:cNvPicPr>
            <a:picLocks noChangeAspect="1"/>
          </p:cNvPicPr>
          <p:nvPr/>
        </p:nvPicPr>
        <p:blipFill>
          <a:blip r:embed="rId10"/>
          <a:stretch>
            <a:fillRect/>
          </a:stretch>
        </p:blipFill>
        <p:spPr>
          <a:xfrm>
            <a:off x="9033563" y="419944"/>
            <a:ext cx="774355" cy="494443"/>
          </a:xfrm>
          <a:prstGeom prst="rect">
            <a:avLst/>
          </a:prstGeom>
        </p:spPr>
      </p:pic>
      <p:pic>
        <p:nvPicPr>
          <p:cNvPr id="36" name="Picture 35" descr="A picture containing animal, sitting, table, black&#10;&#10;Description automatically generated">
            <a:extLst>
              <a:ext uri="{FF2B5EF4-FFF2-40B4-BE49-F238E27FC236}">
                <a16:creationId xmlns:a16="http://schemas.microsoft.com/office/drawing/2014/main" id="{DBC07D03-E7D6-2744-80FD-F28303BC7788}"/>
              </a:ext>
            </a:extLst>
          </p:cNvPr>
          <p:cNvPicPr>
            <a:picLocks noChangeAspect="1"/>
          </p:cNvPicPr>
          <p:nvPr/>
        </p:nvPicPr>
        <p:blipFill>
          <a:blip r:embed="rId10"/>
          <a:stretch>
            <a:fillRect/>
          </a:stretch>
        </p:blipFill>
        <p:spPr>
          <a:xfrm flipH="1">
            <a:off x="2133999" y="404954"/>
            <a:ext cx="774354" cy="494443"/>
          </a:xfrm>
          <a:prstGeom prst="rect">
            <a:avLst/>
          </a:prstGeom>
        </p:spPr>
      </p:pic>
      <p:sp>
        <p:nvSpPr>
          <p:cNvPr id="40" name="TextBox 39">
            <a:extLst>
              <a:ext uri="{FF2B5EF4-FFF2-40B4-BE49-F238E27FC236}">
                <a16:creationId xmlns:a16="http://schemas.microsoft.com/office/drawing/2014/main" id="{B08FA614-563C-F24F-8421-413A04A9695E}"/>
              </a:ext>
            </a:extLst>
          </p:cNvPr>
          <p:cNvSpPr txBox="1"/>
          <p:nvPr/>
        </p:nvSpPr>
        <p:spPr>
          <a:xfrm rot="10800000" flipV="1">
            <a:off x="343243" y="1826158"/>
            <a:ext cx="1458907" cy="276999"/>
          </a:xfrm>
          <a:prstGeom prst="rect">
            <a:avLst/>
          </a:prstGeom>
          <a:solidFill>
            <a:schemeClr val="bg1">
              <a:lumMod val="95000"/>
            </a:schemeClr>
          </a:solidFill>
        </p:spPr>
        <p:txBody>
          <a:bodyPr wrap="square" rtlCol="0">
            <a:spAutoFit/>
          </a:bodyPr>
          <a:lstStyle/>
          <a:p>
            <a:pPr algn="just"/>
            <a:r>
              <a:rPr lang="en-CA" sz="1200" b="1" dirty="0"/>
              <a:t>Results</a:t>
            </a:r>
          </a:p>
        </p:txBody>
      </p:sp>
      <p:sp>
        <p:nvSpPr>
          <p:cNvPr id="42" name="TextBox 41">
            <a:extLst>
              <a:ext uri="{FF2B5EF4-FFF2-40B4-BE49-F238E27FC236}">
                <a16:creationId xmlns:a16="http://schemas.microsoft.com/office/drawing/2014/main" id="{C9EEF58B-C5D1-F84B-8C77-E8E7CFF03682}"/>
              </a:ext>
            </a:extLst>
          </p:cNvPr>
          <p:cNvSpPr txBox="1"/>
          <p:nvPr/>
        </p:nvSpPr>
        <p:spPr>
          <a:xfrm rot="10800000" flipV="1">
            <a:off x="343241" y="6155288"/>
            <a:ext cx="11576190" cy="461665"/>
          </a:xfrm>
          <a:prstGeom prst="rect">
            <a:avLst/>
          </a:prstGeom>
          <a:solidFill>
            <a:schemeClr val="bg1">
              <a:lumMod val="95000"/>
            </a:schemeClr>
          </a:solidFill>
        </p:spPr>
        <p:txBody>
          <a:bodyPr wrap="square" rtlCol="0">
            <a:spAutoFit/>
          </a:bodyPr>
          <a:lstStyle/>
          <a:p>
            <a:r>
              <a:rPr lang="en-CA" sz="800" b="1" dirty="0"/>
              <a:t>Reference:</a:t>
            </a:r>
          </a:p>
          <a:p>
            <a:r>
              <a:rPr lang="en-US" sz="800" dirty="0"/>
              <a:t>1. Clavier A, Ruby V, </a:t>
            </a:r>
            <a:r>
              <a:rPr lang="en-US" sz="800" dirty="0" err="1"/>
              <a:t>Rincheval</a:t>
            </a:r>
            <a:r>
              <a:rPr lang="en-US" sz="800" dirty="0"/>
              <a:t>-Arnold A, </a:t>
            </a:r>
            <a:r>
              <a:rPr lang="en-US" sz="800" dirty="0" err="1"/>
              <a:t>Mignotte</a:t>
            </a:r>
            <a:r>
              <a:rPr lang="en-US" sz="800" dirty="0"/>
              <a:t> B, </a:t>
            </a:r>
            <a:r>
              <a:rPr lang="en-US" sz="800" dirty="0" err="1"/>
              <a:t>Guénal</a:t>
            </a:r>
            <a:r>
              <a:rPr lang="en-US" sz="800" dirty="0"/>
              <a:t> I. The Drosophila retinoblastoma protein, Rbf1, induces a </a:t>
            </a:r>
            <a:r>
              <a:rPr lang="en-US" sz="800" dirty="0" err="1"/>
              <a:t>Debcl</a:t>
            </a:r>
            <a:r>
              <a:rPr lang="en-US" sz="800" dirty="0"/>
              <a:t>- and Drp1-dependent mitochondrial apoptosis. J Cell Sci. 2015;128:3239–49. doi:10.1242/jcs.169896.</a:t>
            </a:r>
            <a:endParaRPr lang="en-CA" sz="800" dirty="0"/>
          </a:p>
          <a:p>
            <a:r>
              <a:rPr lang="en-US" sz="800" dirty="0"/>
              <a:t>2. </a:t>
            </a:r>
            <a:r>
              <a:rPr lang="en-US" sz="800" dirty="0" err="1"/>
              <a:t>Filichia</a:t>
            </a:r>
            <a:r>
              <a:rPr lang="en-US" sz="800" dirty="0"/>
              <a:t> E, Hoffer B, Qi X, Luo Y. Inhibition of Drp1 mitochondrial translocation provides neural protection in dopaminergic system in a Parkinson’s disease model induced by MPTP. Sci Rep. 2016;6:32656</a:t>
            </a:r>
            <a:r>
              <a:rPr lang="en-CA" sz="800" dirty="0"/>
              <a:t> </a:t>
            </a:r>
          </a:p>
        </p:txBody>
      </p:sp>
      <p:sp>
        <p:nvSpPr>
          <p:cNvPr id="2" name="TextBox 1">
            <a:extLst>
              <a:ext uri="{FF2B5EF4-FFF2-40B4-BE49-F238E27FC236}">
                <a16:creationId xmlns:a16="http://schemas.microsoft.com/office/drawing/2014/main" id="{FA627EA5-9670-BA4E-B58D-C28D028361A8}"/>
              </a:ext>
            </a:extLst>
          </p:cNvPr>
          <p:cNvSpPr txBox="1"/>
          <p:nvPr/>
        </p:nvSpPr>
        <p:spPr>
          <a:xfrm>
            <a:off x="2992605" y="2037193"/>
            <a:ext cx="104342" cy="184666"/>
          </a:xfrm>
          <a:prstGeom prst="rect">
            <a:avLst/>
          </a:prstGeom>
          <a:noFill/>
        </p:spPr>
        <p:txBody>
          <a:bodyPr wrap="square" rtlCol="0">
            <a:spAutoFit/>
          </a:bodyPr>
          <a:lstStyle/>
          <a:p>
            <a:r>
              <a:rPr lang="en-US" sz="600" b="1" dirty="0">
                <a:latin typeface="Aharoni" panose="020F0502020204030204" pitchFamily="34" charset="0"/>
                <a:cs typeface="Aharoni" panose="020F0502020204030204" pitchFamily="34" charset="0"/>
              </a:rPr>
              <a:t>A</a:t>
            </a:r>
          </a:p>
        </p:txBody>
      </p:sp>
    </p:spTree>
    <p:extLst>
      <p:ext uri="{BB962C8B-B14F-4D97-AF65-F5344CB8AC3E}">
        <p14:creationId xmlns:p14="http://schemas.microsoft.com/office/powerpoint/2010/main" val="3381296284"/>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33E37"/>
      </a:dk2>
      <a:lt2>
        <a:srgbClr val="EAE7E4"/>
      </a:lt2>
      <a:accent1>
        <a:srgbClr val="8FA5C3"/>
      </a:accent1>
      <a:accent2>
        <a:srgbClr val="7AAAB3"/>
      </a:accent2>
      <a:accent3>
        <a:srgbClr val="80AA9F"/>
      </a:accent3>
      <a:accent4>
        <a:srgbClr val="77AF89"/>
      </a:accent4>
      <a:accent5>
        <a:srgbClr val="85AB82"/>
      </a:accent5>
      <a:accent6>
        <a:srgbClr val="8FAA74"/>
      </a:accent6>
      <a:hlink>
        <a:srgbClr val="987F5C"/>
      </a:hlink>
      <a:folHlink>
        <a:srgbClr val="848484"/>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370</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Aharoni</vt:lpstr>
      <vt:lpstr>Calibri</vt:lpstr>
      <vt:lpstr>Georgia Pro Cond Light</vt:lpstr>
      <vt:lpstr>Speak Pro</vt:lpstr>
      <vt:lpstr>RetrospectVTI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Azra Hasan</dc:creator>
  <cp:lastModifiedBy>Azra Hasan</cp:lastModifiedBy>
  <cp:revision>8</cp:revision>
  <dcterms:created xsi:type="dcterms:W3CDTF">2020-04-03T20:27:34Z</dcterms:created>
  <dcterms:modified xsi:type="dcterms:W3CDTF">2020-04-17T12:34:10Z</dcterms:modified>
</cp:coreProperties>
</file>